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3" r:id="rId1"/>
    <p:sldMasterId id="2147483684" r:id="rId2"/>
    <p:sldMasterId id="2147483685" r:id="rId3"/>
  </p:sldMasterIdLst>
  <p:notesMasterIdLst>
    <p:notesMasterId r:id="rId12"/>
  </p:notesMasterIdLst>
  <p:sldIdLst>
    <p:sldId id="256" r:id="rId4"/>
    <p:sldId id="257" r:id="rId5"/>
    <p:sldId id="258" r:id="rId6"/>
    <p:sldId id="259" r:id="rId7"/>
    <p:sldId id="260" r:id="rId8"/>
    <p:sldId id="261" r:id="rId9"/>
    <p:sldId id="262" r:id="rId10"/>
    <p:sldId id="263"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25">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66617DA-B8EE-4BC1-A367-64ADB6942E2D}">
  <a:tblStyle styleId="{666617DA-B8EE-4BC1-A367-64ADB6942E2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7"/>
      </p:cViewPr>
      <p:guideLst>
        <p:guide orient="horz" pos="425"/>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heme" Target="theme/theme1.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viewProps" Target="viewProps.xml"/></Relationships>
</file>

<file path=ppt/media/image1.png>
</file>

<file path=ppt/media/image10.png>
</file>

<file path=ppt/media/image11.gif>
</file>

<file path=ppt/media/image12.gif>
</file>

<file path=ppt/media/image13.png>
</file>

<file path=ppt/media/image2.png>
</file>

<file path=ppt/media/image3.png>
</file>

<file path=ppt/media/image4.gif>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1e9b6367c_1_5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g31e9b6367c_1_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6487db6a29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Combine with page 3</a:t>
            </a:r>
            <a:endParaRPr/>
          </a:p>
          <a:p>
            <a:pPr marL="0" lvl="0" indent="0" algn="l" rtl="0">
              <a:spcBef>
                <a:spcPts val="0"/>
              </a:spcBef>
              <a:spcAft>
                <a:spcPts val="0"/>
              </a:spcAft>
              <a:buNone/>
            </a:pPr>
            <a:r>
              <a:rPr lang="en"/>
              <a:t>We try to address these three question with our reseach</a:t>
            </a:r>
            <a:endParaRPr/>
          </a:p>
        </p:txBody>
      </p:sp>
      <p:sp>
        <p:nvSpPr>
          <p:cNvPr id="168" name="Google Shape;168;g6487db6a2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25a653b5c0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25a653b5c0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25a653b5c0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25a653b5c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25a653b5c0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125a653b5c0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25a653b5c0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25a653b5c0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are the noise variances for these two cases?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25a653b5c0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25a653b5c0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32652d7112_0_4: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5" name="Google Shape;265;g132652d711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tx">
  <p:cSld name="TITLE_AND_BODY">
    <p:spTree>
      <p:nvGrpSpPr>
        <p:cNvPr id="1" name="Shape 54"/>
        <p:cNvGrpSpPr/>
        <p:nvPr/>
      </p:nvGrpSpPr>
      <p:grpSpPr>
        <a:xfrm>
          <a:off x="0" y="0"/>
          <a:ext cx="0" cy="0"/>
          <a:chOff x="0" y="0"/>
          <a:chExt cx="0" cy="0"/>
        </a:xfrm>
      </p:grpSpPr>
      <p:sp>
        <p:nvSpPr>
          <p:cNvPr id="55" name="Google Shape;55;p14"/>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5"/>
          <p:cNvSpPr txBox="1">
            <a:spLocks noGrp="1"/>
          </p:cNvSpPr>
          <p:nvPr>
            <p:ph type="title"/>
          </p:nvPr>
        </p:nvSpPr>
        <p:spPr>
          <a:xfrm>
            <a:off x="1143000" y="841772"/>
            <a:ext cx="6858000" cy="1790701"/>
          </a:xfrm>
          <a:prstGeom prst="rect">
            <a:avLst/>
          </a:prstGeom>
          <a:noFill/>
          <a:ln>
            <a:noFill/>
          </a:ln>
        </p:spPr>
        <p:txBody>
          <a:bodyPr spcFirstLastPara="1" wrap="square" lIns="68575" tIns="68575" rIns="68575" bIns="68575" anchor="b" anchorCtr="0">
            <a:noAutofit/>
          </a:bodyPr>
          <a:lstStyle>
            <a:lvl1pPr marR="0" lvl="0" algn="ctr" rtl="0">
              <a:lnSpc>
                <a:spcPct val="90000"/>
              </a:lnSpc>
              <a:spcBef>
                <a:spcPts val="0"/>
              </a:spcBef>
              <a:spcAft>
                <a:spcPts val="0"/>
              </a:spcAft>
              <a:buClr>
                <a:srgbClr val="000000"/>
              </a:buClr>
              <a:buSzPts val="4500"/>
              <a:buFont typeface="Calibri"/>
              <a:buNone/>
              <a:defRPr sz="45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58" name="Google Shape;58;p15"/>
          <p:cNvSpPr txBox="1">
            <a:spLocks noGrp="1"/>
          </p:cNvSpPr>
          <p:nvPr>
            <p:ph type="body" idx="1"/>
          </p:nvPr>
        </p:nvSpPr>
        <p:spPr>
          <a:xfrm>
            <a:off x="1143000" y="2701528"/>
            <a:ext cx="6858000" cy="1241822"/>
          </a:xfrm>
          <a:prstGeom prst="rect">
            <a:avLst/>
          </a:prstGeom>
          <a:noFill/>
          <a:ln>
            <a:noFill/>
          </a:ln>
        </p:spPr>
        <p:txBody>
          <a:bodyPr spcFirstLastPara="1" wrap="square" lIns="68575" tIns="68575" rIns="68575" bIns="68575" anchor="t" anchorCtr="0">
            <a:noAutofit/>
          </a:bodyPr>
          <a:lstStyle>
            <a:lvl1pPr marL="457200" marR="0" lvl="0"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59" name="Google Shape;59;p15"/>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1143000" y="841772"/>
            <a:ext cx="6858000" cy="1790701"/>
          </a:xfrm>
          <a:prstGeom prst="rect">
            <a:avLst/>
          </a:prstGeom>
          <a:noFill/>
          <a:ln>
            <a:noFill/>
          </a:ln>
        </p:spPr>
        <p:txBody>
          <a:bodyPr spcFirstLastPara="1" wrap="square" lIns="68575" tIns="68575" rIns="68575" bIns="68575" anchor="b" anchorCtr="0">
            <a:noAutofit/>
          </a:bodyPr>
          <a:lstStyle>
            <a:lvl1pPr marR="0" lvl="0" algn="ctr" rtl="0">
              <a:lnSpc>
                <a:spcPct val="90000"/>
              </a:lnSpc>
              <a:spcBef>
                <a:spcPts val="0"/>
              </a:spcBef>
              <a:spcAft>
                <a:spcPts val="0"/>
              </a:spcAft>
              <a:buClr>
                <a:srgbClr val="000000"/>
              </a:buClr>
              <a:buSzPts val="4500"/>
              <a:buFont typeface="Calibri"/>
              <a:buNone/>
              <a:defRPr sz="45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62" name="Google Shape;62;p16"/>
          <p:cNvSpPr txBox="1">
            <a:spLocks noGrp="1"/>
          </p:cNvSpPr>
          <p:nvPr>
            <p:ph type="body" idx="1"/>
          </p:nvPr>
        </p:nvSpPr>
        <p:spPr>
          <a:xfrm>
            <a:off x="1143000" y="2701528"/>
            <a:ext cx="6858000" cy="1241822"/>
          </a:xfrm>
          <a:prstGeom prst="rect">
            <a:avLst/>
          </a:prstGeom>
          <a:noFill/>
          <a:ln>
            <a:noFill/>
          </a:ln>
        </p:spPr>
        <p:txBody>
          <a:bodyPr spcFirstLastPara="1" wrap="square" lIns="68575" tIns="68575" rIns="68575" bIns="68575" anchor="t" anchorCtr="0">
            <a:noAutofit/>
          </a:bodyPr>
          <a:lstStyle>
            <a:lvl1pPr marL="457200" marR="0" lvl="0"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1pPr>
            <a:lvl2pPr marL="914400" marR="0" lvl="1"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2pPr>
            <a:lvl3pPr marL="1371600" marR="0" lvl="2"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3pPr>
            <a:lvl4pPr marL="1828800" marR="0" lvl="3"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4pPr>
            <a:lvl5pPr marL="2286000" marR="0" lvl="4"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63" name="Google Shape;63;p16"/>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64"/>
        <p:cNvGrpSpPr/>
        <p:nvPr/>
      </p:nvGrpSpPr>
      <p:grpSpPr>
        <a:xfrm>
          <a:off x="0" y="0"/>
          <a:ext cx="0" cy="0"/>
          <a:chOff x="0" y="0"/>
          <a:chExt cx="0" cy="0"/>
        </a:xfrm>
      </p:grpSpPr>
      <p:sp>
        <p:nvSpPr>
          <p:cNvPr id="65" name="Google Shape;65;p17"/>
          <p:cNvSpPr txBox="1">
            <a:spLocks noGrp="1"/>
          </p:cNvSpPr>
          <p:nvPr>
            <p:ph type="title"/>
          </p:nvPr>
        </p:nvSpPr>
        <p:spPr>
          <a:xfrm>
            <a:off x="628650" y="273844"/>
            <a:ext cx="7886700" cy="994172"/>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66" name="Google Shape;66;p17"/>
          <p:cNvSpPr txBox="1">
            <a:spLocks noGrp="1"/>
          </p:cNvSpPr>
          <p:nvPr>
            <p:ph type="body" idx="1"/>
          </p:nvPr>
        </p:nvSpPr>
        <p:spPr>
          <a:xfrm>
            <a:off x="628650" y="1369219"/>
            <a:ext cx="7886700" cy="3263504"/>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67" name="Google Shape;67;p17"/>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68"/>
        <p:cNvGrpSpPr/>
        <p:nvPr/>
      </p:nvGrpSpPr>
      <p:grpSpPr>
        <a:xfrm>
          <a:off x="0" y="0"/>
          <a:ext cx="0" cy="0"/>
          <a:chOff x="0" y="0"/>
          <a:chExt cx="0" cy="0"/>
        </a:xfrm>
      </p:grpSpPr>
      <p:sp>
        <p:nvSpPr>
          <p:cNvPr id="69" name="Google Shape;69;p18"/>
          <p:cNvSpPr txBox="1">
            <a:spLocks noGrp="1"/>
          </p:cNvSpPr>
          <p:nvPr>
            <p:ph type="title"/>
          </p:nvPr>
        </p:nvSpPr>
        <p:spPr>
          <a:xfrm>
            <a:off x="623888" y="1282304"/>
            <a:ext cx="7886700" cy="2139553"/>
          </a:xfrm>
          <a:prstGeom prst="rect">
            <a:avLst/>
          </a:prstGeom>
          <a:noFill/>
          <a:ln>
            <a:noFill/>
          </a:ln>
        </p:spPr>
        <p:txBody>
          <a:bodyPr spcFirstLastPara="1" wrap="square" lIns="68575" tIns="68575" rIns="68575" bIns="68575" anchor="b" anchorCtr="0">
            <a:noAutofit/>
          </a:bodyPr>
          <a:lstStyle>
            <a:lvl1pPr marR="0" lvl="0" algn="l" rtl="0">
              <a:lnSpc>
                <a:spcPct val="90000"/>
              </a:lnSpc>
              <a:spcBef>
                <a:spcPts val="0"/>
              </a:spcBef>
              <a:spcAft>
                <a:spcPts val="0"/>
              </a:spcAft>
              <a:buClr>
                <a:srgbClr val="000000"/>
              </a:buClr>
              <a:buSzPts val="4500"/>
              <a:buFont typeface="Calibri"/>
              <a:buNone/>
              <a:defRPr sz="45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70" name="Google Shape;70;p18"/>
          <p:cNvSpPr txBox="1">
            <a:spLocks noGrp="1"/>
          </p:cNvSpPr>
          <p:nvPr>
            <p:ph type="body" idx="1"/>
          </p:nvPr>
        </p:nvSpPr>
        <p:spPr>
          <a:xfrm>
            <a:off x="623888" y="3442097"/>
            <a:ext cx="7886700" cy="1125141"/>
          </a:xfrm>
          <a:prstGeom prst="rect">
            <a:avLst/>
          </a:prstGeom>
          <a:noFill/>
          <a:ln>
            <a:noFill/>
          </a:ln>
        </p:spPr>
        <p:txBody>
          <a:bodyPr spcFirstLastPara="1" wrap="square" lIns="68575" tIns="68575" rIns="68575" bIns="68575" anchor="t" anchorCtr="0">
            <a:noAutofit/>
          </a:bodyPr>
          <a:lstStyle>
            <a:lvl1pPr marL="457200" marR="0" lvl="0" indent="-228600" algn="l" rtl="0">
              <a:lnSpc>
                <a:spcPct val="90000"/>
              </a:lnSpc>
              <a:spcBef>
                <a:spcPts val="8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71" name="Google Shape;71;p18"/>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72"/>
        <p:cNvGrpSpPr/>
        <p:nvPr/>
      </p:nvGrpSpPr>
      <p:grpSpPr>
        <a:xfrm>
          <a:off x="0" y="0"/>
          <a:ext cx="0" cy="0"/>
          <a:chOff x="0" y="0"/>
          <a:chExt cx="0" cy="0"/>
        </a:xfrm>
      </p:grpSpPr>
      <p:sp>
        <p:nvSpPr>
          <p:cNvPr id="73" name="Google Shape;73;p19"/>
          <p:cNvSpPr txBox="1">
            <a:spLocks noGrp="1"/>
          </p:cNvSpPr>
          <p:nvPr>
            <p:ph type="title"/>
          </p:nvPr>
        </p:nvSpPr>
        <p:spPr>
          <a:xfrm>
            <a:off x="628650" y="273844"/>
            <a:ext cx="7886700" cy="994172"/>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74" name="Google Shape;74;p19"/>
          <p:cNvSpPr txBox="1">
            <a:spLocks noGrp="1"/>
          </p:cNvSpPr>
          <p:nvPr>
            <p:ph type="body" idx="1"/>
          </p:nvPr>
        </p:nvSpPr>
        <p:spPr>
          <a:xfrm>
            <a:off x="628650" y="1369219"/>
            <a:ext cx="3886200" cy="3263504"/>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75" name="Google Shape;75;p19"/>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76"/>
        <p:cNvGrpSpPr/>
        <p:nvPr/>
      </p:nvGrpSpPr>
      <p:grpSpPr>
        <a:xfrm>
          <a:off x="0" y="0"/>
          <a:ext cx="0" cy="0"/>
          <a:chOff x="0" y="0"/>
          <a:chExt cx="0" cy="0"/>
        </a:xfrm>
      </p:grpSpPr>
      <p:sp>
        <p:nvSpPr>
          <p:cNvPr id="77" name="Google Shape;77;p20"/>
          <p:cNvSpPr txBox="1">
            <a:spLocks noGrp="1"/>
          </p:cNvSpPr>
          <p:nvPr>
            <p:ph type="title"/>
          </p:nvPr>
        </p:nvSpPr>
        <p:spPr>
          <a:xfrm>
            <a:off x="629840" y="273844"/>
            <a:ext cx="7886701" cy="994172"/>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78" name="Google Shape;78;p20"/>
          <p:cNvSpPr txBox="1">
            <a:spLocks noGrp="1"/>
          </p:cNvSpPr>
          <p:nvPr>
            <p:ph type="body" idx="1"/>
          </p:nvPr>
        </p:nvSpPr>
        <p:spPr>
          <a:xfrm>
            <a:off x="629840" y="1260872"/>
            <a:ext cx="3868342" cy="617935"/>
          </a:xfrm>
          <a:prstGeom prst="rect">
            <a:avLst/>
          </a:prstGeom>
          <a:noFill/>
          <a:ln>
            <a:noFill/>
          </a:ln>
        </p:spPr>
        <p:txBody>
          <a:bodyPr spcFirstLastPara="1" wrap="square" lIns="68575" tIns="68575" rIns="68575" bIns="68575" anchor="b" anchorCtr="0">
            <a:noAutofit/>
          </a:bodyPr>
          <a:lstStyle>
            <a:lvl1pPr marL="457200" marR="0" lvl="0" indent="-228600" algn="l" rtl="0">
              <a:lnSpc>
                <a:spcPct val="90000"/>
              </a:lnSpc>
              <a:spcBef>
                <a:spcPts val="800"/>
              </a:spcBef>
              <a:spcAft>
                <a:spcPts val="0"/>
              </a:spcAft>
              <a:buClr>
                <a:srgbClr val="000000"/>
              </a:buClr>
              <a:buSzPts val="1800"/>
              <a:buFont typeface="Arial"/>
              <a:buNone/>
              <a:defRPr sz="1800" b="1"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79" name="Google Shape;79;p20"/>
          <p:cNvSpPr txBox="1">
            <a:spLocks noGrp="1"/>
          </p:cNvSpPr>
          <p:nvPr>
            <p:ph type="body" idx="2"/>
          </p:nvPr>
        </p:nvSpPr>
        <p:spPr>
          <a:xfrm>
            <a:off x="4629150" y="1260872"/>
            <a:ext cx="3887391" cy="617935"/>
          </a:xfrm>
          <a:prstGeom prst="rect">
            <a:avLst/>
          </a:prstGeom>
          <a:noFill/>
          <a:ln>
            <a:noFill/>
          </a:ln>
        </p:spPr>
        <p:txBody>
          <a:bodyPr spcFirstLastPara="1" wrap="square" lIns="68575" tIns="68575" rIns="68575" bIns="68575" anchor="b"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80" name="Google Shape;80;p20"/>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81"/>
        <p:cNvGrpSpPr/>
        <p:nvPr/>
      </p:nvGrpSpPr>
      <p:grpSpPr>
        <a:xfrm>
          <a:off x="0" y="0"/>
          <a:ext cx="0" cy="0"/>
          <a:chOff x="0" y="0"/>
          <a:chExt cx="0" cy="0"/>
        </a:xfrm>
      </p:grpSpPr>
      <p:sp>
        <p:nvSpPr>
          <p:cNvPr id="82" name="Google Shape;82;p21"/>
          <p:cNvSpPr txBox="1">
            <a:spLocks noGrp="1"/>
          </p:cNvSpPr>
          <p:nvPr>
            <p:ph type="title"/>
          </p:nvPr>
        </p:nvSpPr>
        <p:spPr>
          <a:xfrm>
            <a:off x="628650" y="273844"/>
            <a:ext cx="7886700" cy="994172"/>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83" name="Google Shape;83;p21"/>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84"/>
        <p:cNvGrpSpPr/>
        <p:nvPr/>
      </p:nvGrpSpPr>
      <p:grpSpPr>
        <a:xfrm>
          <a:off x="0" y="0"/>
          <a:ext cx="0" cy="0"/>
          <a:chOff x="0" y="0"/>
          <a:chExt cx="0" cy="0"/>
        </a:xfrm>
      </p:grpSpPr>
      <p:sp>
        <p:nvSpPr>
          <p:cNvPr id="85" name="Google Shape;85;p22"/>
          <p:cNvSpPr txBox="1">
            <a:spLocks noGrp="1"/>
          </p:cNvSpPr>
          <p:nvPr>
            <p:ph type="title"/>
          </p:nvPr>
        </p:nvSpPr>
        <p:spPr>
          <a:xfrm>
            <a:off x="629840" y="342900"/>
            <a:ext cx="2949179" cy="1200150"/>
          </a:xfrm>
          <a:prstGeom prst="rect">
            <a:avLst/>
          </a:prstGeom>
          <a:noFill/>
          <a:ln>
            <a:noFill/>
          </a:ln>
        </p:spPr>
        <p:txBody>
          <a:bodyPr spcFirstLastPara="1" wrap="square" lIns="68575" tIns="68575" rIns="68575" bIns="68575" anchor="b" anchorCtr="0">
            <a:noAutofit/>
          </a:bodyPr>
          <a:lstStyle>
            <a:lvl1pPr marR="0" lvl="0" algn="l" rtl="0">
              <a:lnSpc>
                <a:spcPct val="90000"/>
              </a:lnSpc>
              <a:spcBef>
                <a:spcPts val="0"/>
              </a:spcBef>
              <a:spcAft>
                <a:spcPts val="0"/>
              </a:spcAft>
              <a:buClr>
                <a:srgbClr val="000000"/>
              </a:buClr>
              <a:buSzPts val="2400"/>
              <a:buFont typeface="Calibri"/>
              <a:buNone/>
              <a:defRPr sz="24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86" name="Google Shape;86;p22"/>
          <p:cNvSpPr txBox="1">
            <a:spLocks noGrp="1"/>
          </p:cNvSpPr>
          <p:nvPr>
            <p:ph type="body" idx="1"/>
          </p:nvPr>
        </p:nvSpPr>
        <p:spPr>
          <a:xfrm>
            <a:off x="3887390" y="740569"/>
            <a:ext cx="4629151" cy="3655219"/>
          </a:xfrm>
          <a:prstGeom prst="rect">
            <a:avLst/>
          </a:prstGeom>
          <a:noFill/>
          <a:ln>
            <a:noFill/>
          </a:ln>
        </p:spPr>
        <p:txBody>
          <a:bodyPr spcFirstLastPara="1" wrap="square" lIns="68575" tIns="68575" rIns="68575" bIns="68575" anchor="t" anchorCtr="0">
            <a:noAutofit/>
          </a:bodyPr>
          <a:lstStyle>
            <a:lvl1pPr marL="457200" marR="0" lvl="0"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1pPr>
            <a:lvl2pPr marL="914400" marR="0" lvl="1"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2pPr>
            <a:lvl3pPr marL="1371600" marR="0" lvl="2"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3pPr>
            <a:lvl4pPr marL="1828800" marR="0" lvl="3"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4pPr>
            <a:lvl5pPr marL="2286000" marR="0" lvl="4"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87" name="Google Shape;87;p22"/>
          <p:cNvSpPr txBox="1">
            <a:spLocks noGrp="1"/>
          </p:cNvSpPr>
          <p:nvPr>
            <p:ph type="body" idx="2"/>
          </p:nvPr>
        </p:nvSpPr>
        <p:spPr>
          <a:xfrm>
            <a:off x="629840" y="1543050"/>
            <a:ext cx="2949179" cy="2858691"/>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88" name="Google Shape;88;p22"/>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89"/>
        <p:cNvGrpSpPr/>
        <p:nvPr/>
      </p:nvGrpSpPr>
      <p:grpSpPr>
        <a:xfrm>
          <a:off x="0" y="0"/>
          <a:ext cx="0" cy="0"/>
          <a:chOff x="0" y="0"/>
          <a:chExt cx="0" cy="0"/>
        </a:xfrm>
      </p:grpSpPr>
      <p:sp>
        <p:nvSpPr>
          <p:cNvPr id="90" name="Google Shape;90;p23"/>
          <p:cNvSpPr txBox="1">
            <a:spLocks noGrp="1"/>
          </p:cNvSpPr>
          <p:nvPr>
            <p:ph type="title"/>
          </p:nvPr>
        </p:nvSpPr>
        <p:spPr>
          <a:xfrm>
            <a:off x="629840" y="342900"/>
            <a:ext cx="2949179" cy="1200150"/>
          </a:xfrm>
          <a:prstGeom prst="rect">
            <a:avLst/>
          </a:prstGeom>
          <a:noFill/>
          <a:ln>
            <a:noFill/>
          </a:ln>
        </p:spPr>
        <p:txBody>
          <a:bodyPr spcFirstLastPara="1" wrap="square" lIns="68575" tIns="68575" rIns="68575" bIns="68575" anchor="b" anchorCtr="0">
            <a:noAutofit/>
          </a:bodyPr>
          <a:lstStyle>
            <a:lvl1pPr marR="0" lvl="0" algn="l" rtl="0">
              <a:lnSpc>
                <a:spcPct val="90000"/>
              </a:lnSpc>
              <a:spcBef>
                <a:spcPts val="0"/>
              </a:spcBef>
              <a:spcAft>
                <a:spcPts val="0"/>
              </a:spcAft>
              <a:buClr>
                <a:srgbClr val="000000"/>
              </a:buClr>
              <a:buSzPts val="2400"/>
              <a:buFont typeface="Calibri"/>
              <a:buNone/>
              <a:defRPr sz="24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91" name="Google Shape;91;p23"/>
          <p:cNvSpPr>
            <a:spLocks noGrp="1"/>
          </p:cNvSpPr>
          <p:nvPr>
            <p:ph type="pic" idx="2"/>
          </p:nvPr>
        </p:nvSpPr>
        <p:spPr>
          <a:xfrm>
            <a:off x="3887390" y="740569"/>
            <a:ext cx="4629151" cy="3655219"/>
          </a:xfrm>
          <a:prstGeom prst="rect">
            <a:avLst/>
          </a:prstGeom>
          <a:noFill/>
          <a:ln>
            <a:noFill/>
          </a:ln>
        </p:spPr>
        <p:txBody>
          <a:bodyPr spcFirstLastPara="1" wrap="square" lIns="68575" tIns="68575" rIns="68575" bIns="68575" anchor="t" anchorCtr="0">
            <a:noAutofit/>
          </a:bodyPr>
          <a:lstStyle>
            <a:lvl1pPr marR="0" lvl="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R="0" lvl="1"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R="0" lvl="2"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R="0" lvl="3"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R="0" lvl="4"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R="0" lvl="5"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R="0" lvl="6"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R="0" lvl="7"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R="0" lvl="8"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92" name="Google Shape;92;p23"/>
          <p:cNvSpPr txBox="1">
            <a:spLocks noGrp="1"/>
          </p:cNvSpPr>
          <p:nvPr>
            <p:ph type="body" idx="1"/>
          </p:nvPr>
        </p:nvSpPr>
        <p:spPr>
          <a:xfrm>
            <a:off x="629840" y="1543050"/>
            <a:ext cx="2949179" cy="2858691"/>
          </a:xfrm>
          <a:prstGeom prst="rect">
            <a:avLst/>
          </a:prstGeom>
          <a:noFill/>
          <a:ln>
            <a:noFill/>
          </a:ln>
        </p:spPr>
        <p:txBody>
          <a:bodyPr spcFirstLastPara="1" wrap="square" lIns="68575" tIns="68575" rIns="68575" bIns="68575" anchor="t" anchorCtr="0">
            <a:noAutofit/>
          </a:bodyPr>
          <a:lstStyle>
            <a:lvl1pPr marL="457200" marR="0" lvl="0" indent="-228600" algn="l" rtl="0">
              <a:lnSpc>
                <a:spcPct val="90000"/>
              </a:lnSpc>
              <a:spcBef>
                <a:spcPts val="800"/>
              </a:spcBef>
              <a:spcAft>
                <a:spcPts val="0"/>
              </a:spcAft>
              <a:buClr>
                <a:srgbClr val="000000"/>
              </a:buClr>
              <a:buSzPts val="1200"/>
              <a:buFont typeface="Arial"/>
              <a:buNone/>
              <a:defRPr sz="12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93" name="Google Shape;93;p23"/>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94"/>
        <p:cNvGrpSpPr/>
        <p:nvPr/>
      </p:nvGrpSpPr>
      <p:grpSpPr>
        <a:xfrm>
          <a:off x="0" y="0"/>
          <a:ext cx="0" cy="0"/>
          <a:chOff x="0" y="0"/>
          <a:chExt cx="0" cy="0"/>
        </a:xfrm>
      </p:grpSpPr>
      <p:sp>
        <p:nvSpPr>
          <p:cNvPr id="95" name="Google Shape;95;p24"/>
          <p:cNvSpPr txBox="1">
            <a:spLocks noGrp="1"/>
          </p:cNvSpPr>
          <p:nvPr>
            <p:ph type="title"/>
          </p:nvPr>
        </p:nvSpPr>
        <p:spPr>
          <a:xfrm>
            <a:off x="628650" y="273844"/>
            <a:ext cx="7886700" cy="994172"/>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96" name="Google Shape;96;p24"/>
          <p:cNvSpPr txBox="1">
            <a:spLocks noGrp="1"/>
          </p:cNvSpPr>
          <p:nvPr>
            <p:ph type="body" idx="1"/>
          </p:nvPr>
        </p:nvSpPr>
        <p:spPr>
          <a:xfrm>
            <a:off x="628650" y="1369219"/>
            <a:ext cx="7886700" cy="3263504"/>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97" name="Google Shape;97;p24"/>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p:spTree>
      <p:nvGrpSpPr>
        <p:cNvPr id="1" name="Shape 98"/>
        <p:cNvGrpSpPr/>
        <p:nvPr/>
      </p:nvGrpSpPr>
      <p:grpSpPr>
        <a:xfrm>
          <a:off x="0" y="0"/>
          <a:ext cx="0" cy="0"/>
          <a:chOff x="0" y="0"/>
          <a:chExt cx="0" cy="0"/>
        </a:xfrm>
      </p:grpSpPr>
      <p:sp>
        <p:nvSpPr>
          <p:cNvPr id="99" name="Google Shape;99;p25"/>
          <p:cNvSpPr txBox="1">
            <a:spLocks noGrp="1"/>
          </p:cNvSpPr>
          <p:nvPr>
            <p:ph type="title"/>
          </p:nvPr>
        </p:nvSpPr>
        <p:spPr>
          <a:xfrm>
            <a:off x="6543675" y="273844"/>
            <a:ext cx="1971675" cy="4358879"/>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00" name="Google Shape;100;p25"/>
          <p:cNvSpPr txBox="1">
            <a:spLocks noGrp="1"/>
          </p:cNvSpPr>
          <p:nvPr>
            <p:ph type="body" idx="1"/>
          </p:nvPr>
        </p:nvSpPr>
        <p:spPr>
          <a:xfrm>
            <a:off x="628650" y="273844"/>
            <a:ext cx="5800725" cy="4358879"/>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01" name="Google Shape;101;p25"/>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type="tx">
  <p:cSld name="TITLE_AND_BODY">
    <p:spTree>
      <p:nvGrpSpPr>
        <p:cNvPr id="1" name="Shape 106"/>
        <p:cNvGrpSpPr/>
        <p:nvPr/>
      </p:nvGrpSpPr>
      <p:grpSpPr>
        <a:xfrm>
          <a:off x="0" y="0"/>
          <a:ext cx="0" cy="0"/>
          <a:chOff x="0" y="0"/>
          <a:chExt cx="0" cy="0"/>
        </a:xfrm>
      </p:grpSpPr>
      <p:sp>
        <p:nvSpPr>
          <p:cNvPr id="107" name="Google Shape;107;p27"/>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8"/>
        <p:cNvGrpSpPr/>
        <p:nvPr/>
      </p:nvGrpSpPr>
      <p:grpSpPr>
        <a:xfrm>
          <a:off x="0" y="0"/>
          <a:ext cx="0" cy="0"/>
          <a:chOff x="0" y="0"/>
          <a:chExt cx="0" cy="0"/>
        </a:xfrm>
      </p:grpSpPr>
      <p:sp>
        <p:nvSpPr>
          <p:cNvPr id="109" name="Google Shape;109;p28"/>
          <p:cNvSpPr txBox="1">
            <a:spLocks noGrp="1"/>
          </p:cNvSpPr>
          <p:nvPr>
            <p:ph type="title"/>
          </p:nvPr>
        </p:nvSpPr>
        <p:spPr>
          <a:xfrm>
            <a:off x="1143000" y="841772"/>
            <a:ext cx="6858000" cy="1790700"/>
          </a:xfrm>
          <a:prstGeom prst="rect">
            <a:avLst/>
          </a:prstGeom>
          <a:noFill/>
          <a:ln>
            <a:noFill/>
          </a:ln>
        </p:spPr>
        <p:txBody>
          <a:bodyPr spcFirstLastPara="1" wrap="square" lIns="34275" tIns="34275" rIns="34275" bIns="34275" anchor="b" anchorCtr="0">
            <a:noAutofit/>
          </a:bodyPr>
          <a:lstStyle>
            <a:lvl1pPr marR="0" lvl="0" algn="ctr" rtl="0">
              <a:lnSpc>
                <a:spcPct val="90000"/>
              </a:lnSpc>
              <a:spcBef>
                <a:spcPts val="0"/>
              </a:spcBef>
              <a:spcAft>
                <a:spcPts val="0"/>
              </a:spcAft>
              <a:buClr>
                <a:srgbClr val="000000"/>
              </a:buClr>
              <a:buSzPts val="4500"/>
              <a:buFont typeface="Calibri"/>
              <a:buNone/>
              <a:defRPr sz="45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10" name="Google Shape;110;p28"/>
          <p:cNvSpPr txBox="1">
            <a:spLocks noGrp="1"/>
          </p:cNvSpPr>
          <p:nvPr>
            <p:ph type="body" idx="1"/>
          </p:nvPr>
        </p:nvSpPr>
        <p:spPr>
          <a:xfrm>
            <a:off x="1143000" y="2701528"/>
            <a:ext cx="6858000" cy="12417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11" name="Google Shape;111;p28"/>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2"/>
        <p:cNvGrpSpPr/>
        <p:nvPr/>
      </p:nvGrpSpPr>
      <p:grpSpPr>
        <a:xfrm>
          <a:off x="0" y="0"/>
          <a:ext cx="0" cy="0"/>
          <a:chOff x="0" y="0"/>
          <a:chExt cx="0" cy="0"/>
        </a:xfrm>
      </p:grpSpPr>
      <p:sp>
        <p:nvSpPr>
          <p:cNvPr id="113" name="Google Shape;113;p29"/>
          <p:cNvSpPr txBox="1">
            <a:spLocks noGrp="1"/>
          </p:cNvSpPr>
          <p:nvPr>
            <p:ph type="title"/>
          </p:nvPr>
        </p:nvSpPr>
        <p:spPr>
          <a:xfrm>
            <a:off x="1143000" y="841772"/>
            <a:ext cx="6858000" cy="1790700"/>
          </a:xfrm>
          <a:prstGeom prst="rect">
            <a:avLst/>
          </a:prstGeom>
          <a:noFill/>
          <a:ln>
            <a:noFill/>
          </a:ln>
        </p:spPr>
        <p:txBody>
          <a:bodyPr spcFirstLastPara="1" wrap="square" lIns="34275" tIns="34275" rIns="34275" bIns="34275" anchor="b" anchorCtr="0">
            <a:noAutofit/>
          </a:bodyPr>
          <a:lstStyle>
            <a:lvl1pPr marR="0" lvl="0" algn="ctr" rtl="0">
              <a:lnSpc>
                <a:spcPct val="90000"/>
              </a:lnSpc>
              <a:spcBef>
                <a:spcPts val="0"/>
              </a:spcBef>
              <a:spcAft>
                <a:spcPts val="0"/>
              </a:spcAft>
              <a:buClr>
                <a:srgbClr val="000000"/>
              </a:buClr>
              <a:buSzPts val="4500"/>
              <a:buFont typeface="Calibri"/>
              <a:buNone/>
              <a:defRPr sz="45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14" name="Google Shape;114;p29"/>
          <p:cNvSpPr txBox="1">
            <a:spLocks noGrp="1"/>
          </p:cNvSpPr>
          <p:nvPr>
            <p:ph type="body" idx="1"/>
          </p:nvPr>
        </p:nvSpPr>
        <p:spPr>
          <a:xfrm>
            <a:off x="1143000" y="2701528"/>
            <a:ext cx="6858000" cy="12417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1pPr>
            <a:lvl2pPr marL="914400" marR="0" lvl="1"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2pPr>
            <a:lvl3pPr marL="1371600" marR="0" lvl="2"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3pPr>
            <a:lvl4pPr marL="1828800" marR="0" lvl="3"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4pPr>
            <a:lvl5pPr marL="2286000" marR="0" lvl="4"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15" name="Google Shape;115;p29"/>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16"/>
        <p:cNvGrpSpPr/>
        <p:nvPr/>
      </p:nvGrpSpPr>
      <p:grpSpPr>
        <a:xfrm>
          <a:off x="0" y="0"/>
          <a:ext cx="0" cy="0"/>
          <a:chOff x="0" y="0"/>
          <a:chExt cx="0" cy="0"/>
        </a:xfrm>
      </p:grpSpPr>
      <p:sp>
        <p:nvSpPr>
          <p:cNvPr id="117" name="Google Shape;117;p30"/>
          <p:cNvSpPr txBox="1">
            <a:spLocks noGrp="1"/>
          </p:cNvSpPr>
          <p:nvPr>
            <p:ph type="title"/>
          </p:nvPr>
        </p:nvSpPr>
        <p:spPr>
          <a:xfrm>
            <a:off x="628650" y="273844"/>
            <a:ext cx="7886700" cy="994200"/>
          </a:xfrm>
          <a:prstGeom prst="rect">
            <a:avLst/>
          </a:prstGeom>
          <a:noFill/>
          <a:ln>
            <a:noFill/>
          </a:ln>
        </p:spPr>
        <p:txBody>
          <a:bodyPr spcFirstLastPara="1" wrap="square" lIns="34275" tIns="34275" rIns="34275" bIns="342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18" name="Google Shape;118;p30"/>
          <p:cNvSpPr txBox="1">
            <a:spLocks noGrp="1"/>
          </p:cNvSpPr>
          <p:nvPr>
            <p:ph type="body" idx="1"/>
          </p:nvPr>
        </p:nvSpPr>
        <p:spPr>
          <a:xfrm>
            <a:off x="628650" y="1369219"/>
            <a:ext cx="7886700" cy="3263400"/>
          </a:xfrm>
          <a:prstGeom prst="rect">
            <a:avLst/>
          </a:prstGeom>
          <a:noFill/>
          <a:ln>
            <a:noFill/>
          </a:ln>
        </p:spPr>
        <p:txBody>
          <a:bodyPr spcFirstLastPara="1" wrap="square" lIns="34275" tIns="34275" rIns="34275" bIns="342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19" name="Google Shape;119;p30"/>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120"/>
        <p:cNvGrpSpPr/>
        <p:nvPr/>
      </p:nvGrpSpPr>
      <p:grpSpPr>
        <a:xfrm>
          <a:off x="0" y="0"/>
          <a:ext cx="0" cy="0"/>
          <a:chOff x="0" y="0"/>
          <a:chExt cx="0" cy="0"/>
        </a:xfrm>
      </p:grpSpPr>
      <p:sp>
        <p:nvSpPr>
          <p:cNvPr id="121" name="Google Shape;121;p31"/>
          <p:cNvSpPr txBox="1">
            <a:spLocks noGrp="1"/>
          </p:cNvSpPr>
          <p:nvPr>
            <p:ph type="title"/>
          </p:nvPr>
        </p:nvSpPr>
        <p:spPr>
          <a:xfrm>
            <a:off x="623888" y="1282304"/>
            <a:ext cx="7886700" cy="2139600"/>
          </a:xfrm>
          <a:prstGeom prst="rect">
            <a:avLst/>
          </a:prstGeom>
          <a:noFill/>
          <a:ln>
            <a:noFill/>
          </a:ln>
        </p:spPr>
        <p:txBody>
          <a:bodyPr spcFirstLastPara="1" wrap="square" lIns="34275" tIns="34275" rIns="34275" bIns="34275" anchor="b" anchorCtr="0">
            <a:noAutofit/>
          </a:bodyPr>
          <a:lstStyle>
            <a:lvl1pPr marR="0" lvl="0" algn="l" rtl="0">
              <a:lnSpc>
                <a:spcPct val="90000"/>
              </a:lnSpc>
              <a:spcBef>
                <a:spcPts val="0"/>
              </a:spcBef>
              <a:spcAft>
                <a:spcPts val="0"/>
              </a:spcAft>
              <a:buClr>
                <a:srgbClr val="000000"/>
              </a:buClr>
              <a:buSzPts val="4500"/>
              <a:buFont typeface="Calibri"/>
              <a:buNone/>
              <a:defRPr sz="45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22" name="Google Shape;122;p31"/>
          <p:cNvSpPr txBox="1">
            <a:spLocks noGrp="1"/>
          </p:cNvSpPr>
          <p:nvPr>
            <p:ph type="body" idx="1"/>
          </p:nvPr>
        </p:nvSpPr>
        <p:spPr>
          <a:xfrm>
            <a:off x="623888" y="3442097"/>
            <a:ext cx="7886700" cy="11253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90000"/>
              </a:lnSpc>
              <a:spcBef>
                <a:spcPts val="8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23" name="Google Shape;123;p31"/>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24"/>
        <p:cNvGrpSpPr/>
        <p:nvPr/>
      </p:nvGrpSpPr>
      <p:grpSpPr>
        <a:xfrm>
          <a:off x="0" y="0"/>
          <a:ext cx="0" cy="0"/>
          <a:chOff x="0" y="0"/>
          <a:chExt cx="0" cy="0"/>
        </a:xfrm>
      </p:grpSpPr>
      <p:sp>
        <p:nvSpPr>
          <p:cNvPr id="125" name="Google Shape;125;p32"/>
          <p:cNvSpPr txBox="1">
            <a:spLocks noGrp="1"/>
          </p:cNvSpPr>
          <p:nvPr>
            <p:ph type="title"/>
          </p:nvPr>
        </p:nvSpPr>
        <p:spPr>
          <a:xfrm>
            <a:off x="628650" y="273844"/>
            <a:ext cx="7886700" cy="994200"/>
          </a:xfrm>
          <a:prstGeom prst="rect">
            <a:avLst/>
          </a:prstGeom>
          <a:noFill/>
          <a:ln>
            <a:noFill/>
          </a:ln>
        </p:spPr>
        <p:txBody>
          <a:bodyPr spcFirstLastPara="1" wrap="square" lIns="34275" tIns="34275" rIns="34275" bIns="342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26" name="Google Shape;126;p32"/>
          <p:cNvSpPr txBox="1">
            <a:spLocks noGrp="1"/>
          </p:cNvSpPr>
          <p:nvPr>
            <p:ph type="body" idx="1"/>
          </p:nvPr>
        </p:nvSpPr>
        <p:spPr>
          <a:xfrm>
            <a:off x="628650" y="1369219"/>
            <a:ext cx="3886200" cy="3263400"/>
          </a:xfrm>
          <a:prstGeom prst="rect">
            <a:avLst/>
          </a:prstGeom>
          <a:noFill/>
          <a:ln>
            <a:noFill/>
          </a:ln>
        </p:spPr>
        <p:txBody>
          <a:bodyPr spcFirstLastPara="1" wrap="square" lIns="34275" tIns="34275" rIns="34275" bIns="342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27" name="Google Shape;127;p32"/>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28"/>
        <p:cNvGrpSpPr/>
        <p:nvPr/>
      </p:nvGrpSpPr>
      <p:grpSpPr>
        <a:xfrm>
          <a:off x="0" y="0"/>
          <a:ext cx="0" cy="0"/>
          <a:chOff x="0" y="0"/>
          <a:chExt cx="0" cy="0"/>
        </a:xfrm>
      </p:grpSpPr>
      <p:sp>
        <p:nvSpPr>
          <p:cNvPr id="129" name="Google Shape;129;p33"/>
          <p:cNvSpPr txBox="1">
            <a:spLocks noGrp="1"/>
          </p:cNvSpPr>
          <p:nvPr>
            <p:ph type="title"/>
          </p:nvPr>
        </p:nvSpPr>
        <p:spPr>
          <a:xfrm>
            <a:off x="629840" y="273844"/>
            <a:ext cx="7886700" cy="994200"/>
          </a:xfrm>
          <a:prstGeom prst="rect">
            <a:avLst/>
          </a:prstGeom>
          <a:noFill/>
          <a:ln>
            <a:noFill/>
          </a:ln>
        </p:spPr>
        <p:txBody>
          <a:bodyPr spcFirstLastPara="1" wrap="square" lIns="34275" tIns="34275" rIns="34275" bIns="342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30" name="Google Shape;130;p33"/>
          <p:cNvSpPr txBox="1">
            <a:spLocks noGrp="1"/>
          </p:cNvSpPr>
          <p:nvPr>
            <p:ph type="body" idx="1"/>
          </p:nvPr>
        </p:nvSpPr>
        <p:spPr>
          <a:xfrm>
            <a:off x="629840" y="1260872"/>
            <a:ext cx="3868500" cy="618000"/>
          </a:xfrm>
          <a:prstGeom prst="rect">
            <a:avLst/>
          </a:prstGeom>
          <a:noFill/>
          <a:ln>
            <a:noFill/>
          </a:ln>
        </p:spPr>
        <p:txBody>
          <a:bodyPr spcFirstLastPara="1" wrap="square" lIns="34275" tIns="34275" rIns="34275" bIns="34275" anchor="b" anchorCtr="0">
            <a:noAutofit/>
          </a:bodyPr>
          <a:lstStyle>
            <a:lvl1pPr marL="457200" marR="0" lvl="0" indent="-228600" algn="l" rtl="0">
              <a:lnSpc>
                <a:spcPct val="90000"/>
              </a:lnSpc>
              <a:spcBef>
                <a:spcPts val="800"/>
              </a:spcBef>
              <a:spcAft>
                <a:spcPts val="0"/>
              </a:spcAft>
              <a:buClr>
                <a:srgbClr val="000000"/>
              </a:buClr>
              <a:buSzPts val="1800"/>
              <a:buFont typeface="Arial"/>
              <a:buNone/>
              <a:defRPr sz="1800" b="1"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31" name="Google Shape;131;p33"/>
          <p:cNvSpPr txBox="1">
            <a:spLocks noGrp="1"/>
          </p:cNvSpPr>
          <p:nvPr>
            <p:ph type="body" idx="2"/>
          </p:nvPr>
        </p:nvSpPr>
        <p:spPr>
          <a:xfrm>
            <a:off x="4629150" y="1260872"/>
            <a:ext cx="3887400" cy="618000"/>
          </a:xfrm>
          <a:prstGeom prst="rect">
            <a:avLst/>
          </a:prstGeom>
          <a:noFill/>
          <a:ln>
            <a:noFill/>
          </a:ln>
        </p:spPr>
        <p:txBody>
          <a:bodyPr spcFirstLastPara="1" wrap="square" lIns="34275" tIns="34275" rIns="34275" bIns="34275" anchor="b"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32" name="Google Shape;132;p33"/>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33"/>
        <p:cNvGrpSpPr/>
        <p:nvPr/>
      </p:nvGrpSpPr>
      <p:grpSpPr>
        <a:xfrm>
          <a:off x="0" y="0"/>
          <a:ext cx="0" cy="0"/>
          <a:chOff x="0" y="0"/>
          <a:chExt cx="0" cy="0"/>
        </a:xfrm>
      </p:grpSpPr>
      <p:sp>
        <p:nvSpPr>
          <p:cNvPr id="134" name="Google Shape;134;p34"/>
          <p:cNvSpPr txBox="1">
            <a:spLocks noGrp="1"/>
          </p:cNvSpPr>
          <p:nvPr>
            <p:ph type="title"/>
          </p:nvPr>
        </p:nvSpPr>
        <p:spPr>
          <a:xfrm>
            <a:off x="628650" y="273844"/>
            <a:ext cx="7886700" cy="994200"/>
          </a:xfrm>
          <a:prstGeom prst="rect">
            <a:avLst/>
          </a:prstGeom>
          <a:noFill/>
          <a:ln>
            <a:noFill/>
          </a:ln>
        </p:spPr>
        <p:txBody>
          <a:bodyPr spcFirstLastPara="1" wrap="square" lIns="34275" tIns="34275" rIns="34275" bIns="342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35" name="Google Shape;135;p34"/>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136"/>
        <p:cNvGrpSpPr/>
        <p:nvPr/>
      </p:nvGrpSpPr>
      <p:grpSpPr>
        <a:xfrm>
          <a:off x="0" y="0"/>
          <a:ext cx="0" cy="0"/>
          <a:chOff x="0" y="0"/>
          <a:chExt cx="0" cy="0"/>
        </a:xfrm>
      </p:grpSpPr>
      <p:sp>
        <p:nvSpPr>
          <p:cNvPr id="137" name="Google Shape;137;p35"/>
          <p:cNvSpPr txBox="1">
            <a:spLocks noGrp="1"/>
          </p:cNvSpPr>
          <p:nvPr>
            <p:ph type="title"/>
          </p:nvPr>
        </p:nvSpPr>
        <p:spPr>
          <a:xfrm>
            <a:off x="629840" y="342900"/>
            <a:ext cx="2949000" cy="1200300"/>
          </a:xfrm>
          <a:prstGeom prst="rect">
            <a:avLst/>
          </a:prstGeom>
          <a:noFill/>
          <a:ln>
            <a:noFill/>
          </a:ln>
        </p:spPr>
        <p:txBody>
          <a:bodyPr spcFirstLastPara="1" wrap="square" lIns="34275" tIns="34275" rIns="34275" bIns="34275" anchor="b" anchorCtr="0">
            <a:noAutofit/>
          </a:bodyPr>
          <a:lstStyle>
            <a:lvl1pPr marR="0" lvl="0" algn="l" rtl="0">
              <a:lnSpc>
                <a:spcPct val="90000"/>
              </a:lnSpc>
              <a:spcBef>
                <a:spcPts val="0"/>
              </a:spcBef>
              <a:spcAft>
                <a:spcPts val="0"/>
              </a:spcAft>
              <a:buClr>
                <a:srgbClr val="000000"/>
              </a:buClr>
              <a:buSzPts val="2400"/>
              <a:buFont typeface="Calibri"/>
              <a:buNone/>
              <a:defRPr sz="24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38" name="Google Shape;138;p35"/>
          <p:cNvSpPr txBox="1">
            <a:spLocks noGrp="1"/>
          </p:cNvSpPr>
          <p:nvPr>
            <p:ph type="body" idx="1"/>
          </p:nvPr>
        </p:nvSpPr>
        <p:spPr>
          <a:xfrm>
            <a:off x="3887390" y="740569"/>
            <a:ext cx="4629300" cy="3655200"/>
          </a:xfrm>
          <a:prstGeom prst="rect">
            <a:avLst/>
          </a:prstGeom>
          <a:noFill/>
          <a:ln>
            <a:noFill/>
          </a:ln>
        </p:spPr>
        <p:txBody>
          <a:bodyPr spcFirstLastPara="1" wrap="square" lIns="34275" tIns="34275" rIns="34275" bIns="34275" anchor="t" anchorCtr="0">
            <a:noAutofit/>
          </a:bodyPr>
          <a:lstStyle>
            <a:lvl1pPr marL="457200" marR="0" lvl="0"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1pPr>
            <a:lvl2pPr marL="914400" marR="0" lvl="1"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2pPr>
            <a:lvl3pPr marL="1371600" marR="0" lvl="2"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3pPr>
            <a:lvl4pPr marL="1828800" marR="0" lvl="3"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4pPr>
            <a:lvl5pPr marL="2286000" marR="0" lvl="4"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39" name="Google Shape;139;p35"/>
          <p:cNvSpPr txBox="1">
            <a:spLocks noGrp="1"/>
          </p:cNvSpPr>
          <p:nvPr>
            <p:ph type="body" idx="2"/>
          </p:nvPr>
        </p:nvSpPr>
        <p:spPr>
          <a:xfrm>
            <a:off x="629840" y="1543050"/>
            <a:ext cx="2949000" cy="2858700"/>
          </a:xfrm>
          <a:prstGeom prst="rect">
            <a:avLst/>
          </a:prstGeom>
          <a:noFill/>
          <a:ln>
            <a:noFill/>
          </a:ln>
        </p:spPr>
        <p:txBody>
          <a:bodyPr spcFirstLastPara="1" wrap="square" lIns="34275" tIns="34275" rIns="34275" bIns="342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40" name="Google Shape;140;p35"/>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141"/>
        <p:cNvGrpSpPr/>
        <p:nvPr/>
      </p:nvGrpSpPr>
      <p:grpSpPr>
        <a:xfrm>
          <a:off x="0" y="0"/>
          <a:ext cx="0" cy="0"/>
          <a:chOff x="0" y="0"/>
          <a:chExt cx="0" cy="0"/>
        </a:xfrm>
      </p:grpSpPr>
      <p:sp>
        <p:nvSpPr>
          <p:cNvPr id="142" name="Google Shape;142;p36"/>
          <p:cNvSpPr txBox="1">
            <a:spLocks noGrp="1"/>
          </p:cNvSpPr>
          <p:nvPr>
            <p:ph type="title"/>
          </p:nvPr>
        </p:nvSpPr>
        <p:spPr>
          <a:xfrm>
            <a:off x="629840" y="342900"/>
            <a:ext cx="2949000" cy="1200300"/>
          </a:xfrm>
          <a:prstGeom prst="rect">
            <a:avLst/>
          </a:prstGeom>
          <a:noFill/>
          <a:ln>
            <a:noFill/>
          </a:ln>
        </p:spPr>
        <p:txBody>
          <a:bodyPr spcFirstLastPara="1" wrap="square" lIns="34275" tIns="34275" rIns="34275" bIns="34275" anchor="b" anchorCtr="0">
            <a:noAutofit/>
          </a:bodyPr>
          <a:lstStyle>
            <a:lvl1pPr marR="0" lvl="0" algn="l" rtl="0">
              <a:lnSpc>
                <a:spcPct val="90000"/>
              </a:lnSpc>
              <a:spcBef>
                <a:spcPts val="0"/>
              </a:spcBef>
              <a:spcAft>
                <a:spcPts val="0"/>
              </a:spcAft>
              <a:buClr>
                <a:srgbClr val="000000"/>
              </a:buClr>
              <a:buSzPts val="2400"/>
              <a:buFont typeface="Calibri"/>
              <a:buNone/>
              <a:defRPr sz="24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43" name="Google Shape;143;p36"/>
          <p:cNvSpPr>
            <a:spLocks noGrp="1"/>
          </p:cNvSpPr>
          <p:nvPr>
            <p:ph type="pic" idx="2"/>
          </p:nvPr>
        </p:nvSpPr>
        <p:spPr>
          <a:xfrm>
            <a:off x="3887390" y="740569"/>
            <a:ext cx="4629300" cy="36552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R="0" lvl="1"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R="0" lvl="2"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R="0" lvl="3"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R="0" lvl="4"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R="0" lvl="5"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R="0" lvl="6"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R="0" lvl="7"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R="0" lvl="8"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44" name="Google Shape;144;p36"/>
          <p:cNvSpPr txBox="1">
            <a:spLocks noGrp="1"/>
          </p:cNvSpPr>
          <p:nvPr>
            <p:ph type="body" idx="1"/>
          </p:nvPr>
        </p:nvSpPr>
        <p:spPr>
          <a:xfrm>
            <a:off x="629840" y="1543050"/>
            <a:ext cx="2949000" cy="2858700"/>
          </a:xfrm>
          <a:prstGeom prst="rect">
            <a:avLst/>
          </a:prstGeom>
          <a:noFill/>
          <a:ln>
            <a:noFill/>
          </a:ln>
        </p:spPr>
        <p:txBody>
          <a:bodyPr spcFirstLastPara="1" wrap="square" lIns="34275" tIns="34275" rIns="34275" bIns="34275" anchor="t" anchorCtr="0">
            <a:noAutofit/>
          </a:bodyPr>
          <a:lstStyle>
            <a:lvl1pPr marL="457200" marR="0" lvl="0" indent="-228600" algn="l" rtl="0">
              <a:lnSpc>
                <a:spcPct val="90000"/>
              </a:lnSpc>
              <a:spcBef>
                <a:spcPts val="800"/>
              </a:spcBef>
              <a:spcAft>
                <a:spcPts val="0"/>
              </a:spcAft>
              <a:buClr>
                <a:srgbClr val="000000"/>
              </a:buClr>
              <a:buSzPts val="1200"/>
              <a:buFont typeface="Arial"/>
              <a:buNone/>
              <a:defRPr sz="12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45" name="Google Shape;145;p36"/>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146"/>
        <p:cNvGrpSpPr/>
        <p:nvPr/>
      </p:nvGrpSpPr>
      <p:grpSpPr>
        <a:xfrm>
          <a:off x="0" y="0"/>
          <a:ext cx="0" cy="0"/>
          <a:chOff x="0" y="0"/>
          <a:chExt cx="0" cy="0"/>
        </a:xfrm>
      </p:grpSpPr>
      <p:sp>
        <p:nvSpPr>
          <p:cNvPr id="147" name="Google Shape;147;p37"/>
          <p:cNvSpPr txBox="1">
            <a:spLocks noGrp="1"/>
          </p:cNvSpPr>
          <p:nvPr>
            <p:ph type="title"/>
          </p:nvPr>
        </p:nvSpPr>
        <p:spPr>
          <a:xfrm>
            <a:off x="628650" y="273844"/>
            <a:ext cx="7886700" cy="994200"/>
          </a:xfrm>
          <a:prstGeom prst="rect">
            <a:avLst/>
          </a:prstGeom>
          <a:noFill/>
          <a:ln>
            <a:noFill/>
          </a:ln>
        </p:spPr>
        <p:txBody>
          <a:bodyPr spcFirstLastPara="1" wrap="square" lIns="34275" tIns="34275" rIns="34275" bIns="342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48" name="Google Shape;148;p37"/>
          <p:cNvSpPr txBox="1">
            <a:spLocks noGrp="1"/>
          </p:cNvSpPr>
          <p:nvPr>
            <p:ph type="body" idx="1"/>
          </p:nvPr>
        </p:nvSpPr>
        <p:spPr>
          <a:xfrm>
            <a:off x="628650" y="1369219"/>
            <a:ext cx="7886700" cy="3263400"/>
          </a:xfrm>
          <a:prstGeom prst="rect">
            <a:avLst/>
          </a:prstGeom>
          <a:noFill/>
          <a:ln>
            <a:noFill/>
          </a:ln>
        </p:spPr>
        <p:txBody>
          <a:bodyPr spcFirstLastPara="1" wrap="square" lIns="34275" tIns="34275" rIns="34275" bIns="342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49" name="Google Shape;149;p37"/>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p:spTree>
      <p:nvGrpSpPr>
        <p:cNvPr id="1" name="Shape 150"/>
        <p:cNvGrpSpPr/>
        <p:nvPr/>
      </p:nvGrpSpPr>
      <p:grpSpPr>
        <a:xfrm>
          <a:off x="0" y="0"/>
          <a:ext cx="0" cy="0"/>
          <a:chOff x="0" y="0"/>
          <a:chExt cx="0" cy="0"/>
        </a:xfrm>
      </p:grpSpPr>
      <p:sp>
        <p:nvSpPr>
          <p:cNvPr id="151" name="Google Shape;151;p38"/>
          <p:cNvSpPr txBox="1">
            <a:spLocks noGrp="1"/>
          </p:cNvSpPr>
          <p:nvPr>
            <p:ph type="title"/>
          </p:nvPr>
        </p:nvSpPr>
        <p:spPr>
          <a:xfrm>
            <a:off x="6543675" y="273844"/>
            <a:ext cx="1971600" cy="4359000"/>
          </a:xfrm>
          <a:prstGeom prst="rect">
            <a:avLst/>
          </a:prstGeom>
          <a:noFill/>
          <a:ln>
            <a:noFill/>
          </a:ln>
        </p:spPr>
        <p:txBody>
          <a:bodyPr spcFirstLastPara="1" wrap="square" lIns="34275" tIns="34275" rIns="34275" bIns="342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52" name="Google Shape;152;p38"/>
          <p:cNvSpPr txBox="1">
            <a:spLocks noGrp="1"/>
          </p:cNvSpPr>
          <p:nvPr>
            <p:ph type="body" idx="1"/>
          </p:nvPr>
        </p:nvSpPr>
        <p:spPr>
          <a:xfrm>
            <a:off x="628650" y="273844"/>
            <a:ext cx="5800800" cy="4359000"/>
          </a:xfrm>
          <a:prstGeom prst="rect">
            <a:avLst/>
          </a:prstGeom>
          <a:noFill/>
          <a:ln>
            <a:noFill/>
          </a:ln>
        </p:spPr>
        <p:txBody>
          <a:bodyPr spcFirstLastPara="1" wrap="square" lIns="34275" tIns="34275" rIns="34275" bIns="342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53" name="Google Shape;153;p38"/>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52" name="Google Shape;52;p13"/>
          <p:cNvSpPr txBox="1">
            <a:spLocks noGrp="1"/>
          </p:cNvSpPr>
          <p:nvPr>
            <p:ph type="body" idx="1"/>
          </p:nvPr>
        </p:nvSpPr>
        <p:spPr>
          <a:xfrm>
            <a:off x="628650" y="1369219"/>
            <a:ext cx="7886700" cy="3263504"/>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53" name="Google Shape;53;p13"/>
          <p:cNvSpPr txBox="1">
            <a:spLocks noGrp="1"/>
          </p:cNvSpPr>
          <p:nvPr>
            <p:ph type="sldNum" idx="12"/>
          </p:nvPr>
        </p:nvSpPr>
        <p:spPr>
          <a:xfrm>
            <a:off x="8317363" y="4803219"/>
            <a:ext cx="197987" cy="201931"/>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2"/>
        <p:cNvGrpSpPr/>
        <p:nvPr/>
      </p:nvGrpSpPr>
      <p:grpSpPr>
        <a:xfrm>
          <a:off x="0" y="0"/>
          <a:ext cx="0" cy="0"/>
          <a:chOff x="0" y="0"/>
          <a:chExt cx="0" cy="0"/>
        </a:xfrm>
      </p:grpSpPr>
      <p:sp>
        <p:nvSpPr>
          <p:cNvPr id="103" name="Google Shape;103;p26"/>
          <p:cNvSpPr txBox="1">
            <a:spLocks noGrp="1"/>
          </p:cNvSpPr>
          <p:nvPr>
            <p:ph type="title"/>
          </p:nvPr>
        </p:nvSpPr>
        <p:spPr>
          <a:xfrm>
            <a:off x="628650" y="273844"/>
            <a:ext cx="7886700" cy="994200"/>
          </a:xfrm>
          <a:prstGeom prst="rect">
            <a:avLst/>
          </a:prstGeom>
          <a:noFill/>
          <a:ln>
            <a:noFill/>
          </a:ln>
        </p:spPr>
        <p:txBody>
          <a:bodyPr spcFirstLastPara="1" wrap="square" lIns="34275" tIns="34275" rIns="34275" bIns="342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04" name="Google Shape;104;p26"/>
          <p:cNvSpPr txBox="1">
            <a:spLocks noGrp="1"/>
          </p:cNvSpPr>
          <p:nvPr>
            <p:ph type="body" idx="1"/>
          </p:nvPr>
        </p:nvSpPr>
        <p:spPr>
          <a:xfrm>
            <a:off x="628650" y="1369219"/>
            <a:ext cx="7886700" cy="3263400"/>
          </a:xfrm>
          <a:prstGeom prst="rect">
            <a:avLst/>
          </a:prstGeom>
          <a:noFill/>
          <a:ln>
            <a:noFill/>
          </a:ln>
        </p:spPr>
        <p:txBody>
          <a:bodyPr spcFirstLastPara="1" wrap="square" lIns="34275" tIns="34275" rIns="34275" bIns="342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05" name="Google Shape;105;p26"/>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5.xml"/><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image" Target="../media/image4.gif"/></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2.xml"/><Relationship Id="rId6" Type="http://schemas.openxmlformats.org/officeDocument/2006/relationships/image" Target="../media/image7.png"/><Relationship Id="rId5" Type="http://schemas.openxmlformats.org/officeDocument/2006/relationships/image" Target="../media/image1.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gif"/><Relationship Id="rId7"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2.xml"/><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image" Target="../media/image9.gif"/></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6.xml"/><Relationship Id="rId1" Type="http://schemas.openxmlformats.org/officeDocument/2006/relationships/slideLayout" Target="../slideLayouts/slideLayout32.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12.gif"/></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8" Type="http://schemas.openxmlformats.org/officeDocument/2006/relationships/hyperlink" Target="https://home.riselab.info/nri.html" TargetMode="External"/><Relationship Id="rId3" Type="http://schemas.openxmlformats.org/officeDocument/2006/relationships/image" Target="../media/image1.png"/><Relationship Id="rId7" Type="http://schemas.openxmlformats.org/officeDocument/2006/relationships/hyperlink" Target="https://home.riselab.info/" TargetMode="External"/><Relationship Id="rId2" Type="http://schemas.openxmlformats.org/officeDocument/2006/relationships/notesSlide" Target="../notesSlides/notesSlide8.xml"/><Relationship Id="rId1" Type="http://schemas.openxmlformats.org/officeDocument/2006/relationships/slideLayout" Target="../slideLayouts/slideLayout25.xml"/><Relationship Id="rId6" Type="http://schemas.openxmlformats.org/officeDocument/2006/relationships/hyperlink" Target="mailto:Wenlong.Zhang@asu.edu" TargetMode="External"/><Relationship Id="rId5" Type="http://schemas.openxmlformats.org/officeDocument/2006/relationships/hyperlink" Target="mailto:Samatya@asu.edu" TargetMode="External"/><Relationship Id="rId4" Type="http://schemas.openxmlformats.org/officeDocument/2006/relationships/image" Target="../media/image13.png"/><Relationship Id="rId9"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grpSp>
        <p:nvGrpSpPr>
          <p:cNvPr id="158" name="Google Shape;158;p39"/>
          <p:cNvGrpSpPr/>
          <p:nvPr/>
        </p:nvGrpSpPr>
        <p:grpSpPr>
          <a:xfrm>
            <a:off x="-2" y="1553051"/>
            <a:ext cx="9139715" cy="50008"/>
            <a:chOff x="-1" y="-1"/>
            <a:chExt cx="12186287" cy="66677"/>
          </a:xfrm>
        </p:grpSpPr>
        <p:cxnSp>
          <p:nvCxnSpPr>
            <p:cNvPr id="159" name="Google Shape;159;p39"/>
            <p:cNvCxnSpPr/>
            <p:nvPr/>
          </p:nvCxnSpPr>
          <p:spPr>
            <a:xfrm>
              <a:off x="-1" y="-1"/>
              <a:ext cx="9601202" cy="1"/>
            </a:xfrm>
            <a:prstGeom prst="straightConnector1">
              <a:avLst/>
            </a:prstGeom>
            <a:noFill/>
            <a:ln w="38100" cap="flat" cmpd="sng">
              <a:solidFill>
                <a:schemeClr val="accent4"/>
              </a:solidFill>
              <a:prstDash val="solid"/>
              <a:miter lim="800000"/>
              <a:headEnd type="none" w="sm" len="sm"/>
              <a:tailEnd type="none" w="sm" len="sm"/>
            </a:ln>
          </p:spPr>
        </p:cxnSp>
        <p:cxnSp>
          <p:nvCxnSpPr>
            <p:cNvPr id="160" name="Google Shape;160;p39"/>
            <p:cNvCxnSpPr/>
            <p:nvPr/>
          </p:nvCxnSpPr>
          <p:spPr>
            <a:xfrm>
              <a:off x="8848724" y="66675"/>
              <a:ext cx="3337562" cy="1"/>
            </a:xfrm>
            <a:prstGeom prst="straightConnector1">
              <a:avLst/>
            </a:prstGeom>
            <a:noFill/>
            <a:ln w="38100" cap="flat" cmpd="sng">
              <a:solidFill>
                <a:srgbClr val="C00000"/>
              </a:solidFill>
              <a:prstDash val="solid"/>
              <a:miter lim="800000"/>
              <a:headEnd type="none" w="sm" len="sm"/>
              <a:tailEnd type="none" w="sm" len="sm"/>
            </a:ln>
          </p:spPr>
        </p:cxnSp>
      </p:grpSp>
      <p:sp>
        <p:nvSpPr>
          <p:cNvPr id="161" name="Google Shape;161;p39"/>
          <p:cNvSpPr/>
          <p:nvPr/>
        </p:nvSpPr>
        <p:spPr>
          <a:xfrm>
            <a:off x="-7" y="501904"/>
            <a:ext cx="9144000" cy="531000"/>
          </a:xfrm>
          <a:prstGeom prst="rect">
            <a:avLst/>
          </a:prstGeom>
          <a:noFill/>
          <a:ln>
            <a:noFill/>
          </a:ln>
        </p:spPr>
        <p:txBody>
          <a:bodyPr spcFirstLastPara="1" wrap="square" lIns="34275" tIns="34275" rIns="34275" bIns="3427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 sz="2400">
                <a:latin typeface="Times New Roman"/>
                <a:ea typeface="Times New Roman"/>
                <a:cs typeface="Times New Roman"/>
                <a:sym typeface="Times New Roman"/>
              </a:rPr>
              <a:t>When Shall I Estimate Your Intent?</a:t>
            </a:r>
            <a:endParaRPr sz="2400">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1100"/>
              <a:buFont typeface="Arial"/>
              <a:buNone/>
            </a:pPr>
            <a:r>
              <a:rPr lang="en" sz="2400">
                <a:latin typeface="Times New Roman"/>
                <a:ea typeface="Times New Roman"/>
                <a:cs typeface="Times New Roman"/>
                <a:sym typeface="Times New Roman"/>
              </a:rPr>
              <a:t>Costs and Benefits of Intent Inference in Multi-Agent Interactions</a:t>
            </a:r>
            <a:endParaRPr sz="2400">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3000"/>
              <a:buFont typeface="Times New Roman"/>
              <a:buNone/>
            </a:pPr>
            <a:endParaRPr sz="3000">
              <a:latin typeface="Times New Roman"/>
              <a:ea typeface="Times New Roman"/>
              <a:cs typeface="Times New Roman"/>
              <a:sym typeface="Times New Roman"/>
            </a:endParaRPr>
          </a:p>
        </p:txBody>
      </p:sp>
      <p:sp>
        <p:nvSpPr>
          <p:cNvPr id="162" name="Google Shape;162;p39"/>
          <p:cNvSpPr/>
          <p:nvPr/>
        </p:nvSpPr>
        <p:spPr>
          <a:xfrm>
            <a:off x="0" y="1741475"/>
            <a:ext cx="9139800" cy="1274400"/>
          </a:xfrm>
          <a:prstGeom prst="rect">
            <a:avLst/>
          </a:prstGeom>
          <a:noFill/>
          <a:ln>
            <a:noFill/>
          </a:ln>
        </p:spPr>
        <p:txBody>
          <a:bodyPr spcFirstLastPara="1" wrap="square" lIns="34275" tIns="34275" rIns="34275" bIns="34275" anchor="t" anchorCtr="0">
            <a:noAutofit/>
          </a:bodyPr>
          <a:lstStyle/>
          <a:p>
            <a:pPr marL="0" marR="0" lvl="0" indent="0" algn="ctr" rtl="0">
              <a:lnSpc>
                <a:spcPct val="100000"/>
              </a:lnSpc>
              <a:spcBef>
                <a:spcPts val="0"/>
              </a:spcBef>
              <a:spcAft>
                <a:spcPts val="0"/>
              </a:spcAft>
              <a:buClr>
                <a:srgbClr val="000000"/>
              </a:buClr>
              <a:buSzPts val="1800"/>
              <a:buFont typeface="Times New Roman"/>
              <a:buNone/>
            </a:pPr>
            <a:r>
              <a:rPr lang="en" sz="1800" b="1" i="1">
                <a:latin typeface="Times New Roman"/>
                <a:ea typeface="Times New Roman"/>
                <a:cs typeface="Times New Roman"/>
                <a:sym typeface="Times New Roman"/>
              </a:rPr>
              <a:t>Sunny Amatya</a:t>
            </a:r>
            <a:r>
              <a:rPr lang="en" sz="1800" i="1">
                <a:latin typeface="Times New Roman"/>
                <a:ea typeface="Times New Roman"/>
                <a:cs typeface="Times New Roman"/>
                <a:sym typeface="Times New Roman"/>
              </a:rPr>
              <a:t>, Mukesh Ghimire, Yi Ren, Zhe Xu, and Wenlong Zhang</a:t>
            </a:r>
            <a:endParaRPr sz="1800" i="1">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Times New Roman"/>
              <a:buNone/>
            </a:pPr>
            <a:br>
              <a:rPr lang="en" sz="1800" b="0" i="1" u="none" strike="noStrike" cap="none">
                <a:solidFill>
                  <a:srgbClr val="000000"/>
                </a:solidFill>
                <a:latin typeface="Times New Roman"/>
                <a:ea typeface="Times New Roman"/>
                <a:cs typeface="Times New Roman"/>
                <a:sym typeface="Times New Roman"/>
              </a:rPr>
            </a:br>
            <a:r>
              <a:rPr lang="en" sz="1800" i="1">
                <a:latin typeface="Times New Roman"/>
                <a:ea typeface="Times New Roman"/>
                <a:cs typeface="Times New Roman"/>
                <a:sym typeface="Times New Roman"/>
              </a:rPr>
              <a:t>Robotics and Intelligent Systems Laboratory,</a:t>
            </a:r>
            <a:endParaRPr sz="1800" i="1">
              <a:latin typeface="Times New Roman"/>
              <a:ea typeface="Times New Roman"/>
              <a:cs typeface="Times New Roman"/>
              <a:sym typeface="Times New Roman"/>
            </a:endParaRPr>
          </a:p>
          <a:p>
            <a:pPr marL="0" lvl="0" indent="0" algn="ctr" rtl="0">
              <a:lnSpc>
                <a:spcPct val="120000"/>
              </a:lnSpc>
              <a:spcBef>
                <a:spcPts val="0"/>
              </a:spcBef>
              <a:spcAft>
                <a:spcPts val="0"/>
              </a:spcAft>
              <a:buClr>
                <a:schemeClr val="dk1"/>
              </a:buClr>
              <a:buFont typeface="Arial"/>
              <a:buNone/>
            </a:pPr>
            <a:r>
              <a:rPr lang="en" sz="1800" i="1">
                <a:latin typeface="Times New Roman"/>
                <a:ea typeface="Times New Roman"/>
                <a:cs typeface="Times New Roman"/>
                <a:sym typeface="Times New Roman"/>
              </a:rPr>
              <a:t>The Polytechnic School,</a:t>
            </a:r>
            <a:endParaRPr sz="1800" i="1">
              <a:latin typeface="Times New Roman"/>
              <a:ea typeface="Times New Roman"/>
              <a:cs typeface="Times New Roman"/>
              <a:sym typeface="Times New Roman"/>
            </a:endParaRPr>
          </a:p>
          <a:p>
            <a:pPr marL="0" lvl="0" indent="0" algn="ctr" rtl="0">
              <a:lnSpc>
                <a:spcPct val="120000"/>
              </a:lnSpc>
              <a:spcBef>
                <a:spcPts val="0"/>
              </a:spcBef>
              <a:spcAft>
                <a:spcPts val="0"/>
              </a:spcAft>
              <a:buClr>
                <a:schemeClr val="dk1"/>
              </a:buClr>
              <a:buFont typeface="Arial"/>
              <a:buNone/>
            </a:pPr>
            <a:r>
              <a:rPr lang="en" sz="1800" i="1">
                <a:latin typeface="Times New Roman"/>
                <a:ea typeface="Times New Roman"/>
                <a:cs typeface="Times New Roman"/>
                <a:sym typeface="Times New Roman"/>
              </a:rPr>
              <a:t>Arizona State University</a:t>
            </a:r>
            <a:endParaRPr sz="1800" i="1">
              <a:latin typeface="Times New Roman"/>
              <a:ea typeface="Times New Roman"/>
              <a:cs typeface="Times New Roman"/>
              <a:sym typeface="Times New Roman"/>
            </a:endParaRPr>
          </a:p>
        </p:txBody>
      </p:sp>
      <p:sp>
        <p:nvSpPr>
          <p:cNvPr id="163" name="Google Shape;163;p39"/>
          <p:cNvSpPr/>
          <p:nvPr/>
        </p:nvSpPr>
        <p:spPr>
          <a:xfrm>
            <a:off x="-12939" y="3394635"/>
            <a:ext cx="9139800" cy="300000"/>
          </a:xfrm>
          <a:prstGeom prst="rect">
            <a:avLst/>
          </a:prstGeom>
          <a:noFill/>
          <a:ln>
            <a:noFill/>
          </a:ln>
        </p:spPr>
        <p:txBody>
          <a:bodyPr spcFirstLastPara="1" wrap="square" lIns="34275" tIns="34275" rIns="34275" bIns="34275" anchor="t" anchorCtr="0">
            <a:noAutofit/>
          </a:bodyPr>
          <a:lstStyle/>
          <a:p>
            <a:pPr marL="0" marR="0" lvl="0" indent="0" algn="ctr" rtl="0">
              <a:lnSpc>
                <a:spcPct val="100000"/>
              </a:lnSpc>
              <a:spcBef>
                <a:spcPts val="0"/>
              </a:spcBef>
              <a:spcAft>
                <a:spcPts val="0"/>
              </a:spcAft>
              <a:buClr>
                <a:srgbClr val="000000"/>
              </a:buClr>
              <a:buSzPts val="1500"/>
              <a:buFont typeface="Times New Roman"/>
              <a:buNone/>
            </a:pPr>
            <a:r>
              <a:rPr lang="en" sz="1500" i="1">
                <a:latin typeface="Times New Roman"/>
                <a:ea typeface="Times New Roman"/>
                <a:cs typeface="Times New Roman"/>
                <a:sym typeface="Times New Roman"/>
              </a:rPr>
              <a:t>June 8</a:t>
            </a:r>
            <a:r>
              <a:rPr lang="en" sz="1500" b="0" i="1" u="none" strike="noStrike" cap="none" baseline="30000">
                <a:solidFill>
                  <a:srgbClr val="000000"/>
                </a:solidFill>
                <a:latin typeface="Times New Roman"/>
                <a:ea typeface="Times New Roman"/>
                <a:cs typeface="Times New Roman"/>
                <a:sym typeface="Times New Roman"/>
              </a:rPr>
              <a:t>th</a:t>
            </a:r>
            <a:r>
              <a:rPr lang="en" sz="1500" b="0" i="1" u="none" strike="noStrike" cap="none">
                <a:solidFill>
                  <a:srgbClr val="000000"/>
                </a:solidFill>
                <a:latin typeface="Times New Roman"/>
                <a:ea typeface="Times New Roman"/>
                <a:cs typeface="Times New Roman"/>
                <a:sym typeface="Times New Roman"/>
              </a:rPr>
              <a:t>, 20</a:t>
            </a:r>
            <a:r>
              <a:rPr lang="en" sz="1500" i="1">
                <a:latin typeface="Times New Roman"/>
                <a:ea typeface="Times New Roman"/>
                <a:cs typeface="Times New Roman"/>
                <a:sym typeface="Times New Roman"/>
              </a:rPr>
              <a:t>22</a:t>
            </a:r>
            <a:endParaRPr sz="1500" b="0" i="1" u="none" strike="noStrike" cap="none">
              <a:solidFill>
                <a:srgbClr val="000000"/>
              </a:solidFill>
              <a:latin typeface="Times New Roman"/>
              <a:ea typeface="Times New Roman"/>
              <a:cs typeface="Times New Roman"/>
              <a:sym typeface="Times New Roman"/>
            </a:endParaRPr>
          </a:p>
        </p:txBody>
      </p:sp>
      <p:pic>
        <p:nvPicPr>
          <p:cNvPr id="164" name="Google Shape;164;p39"/>
          <p:cNvPicPr preferRelativeResize="0"/>
          <p:nvPr/>
        </p:nvPicPr>
        <p:blipFill rotWithShape="1">
          <a:blip r:embed="rId3">
            <a:alphaModFix/>
          </a:blip>
          <a:srcRect/>
          <a:stretch/>
        </p:blipFill>
        <p:spPr>
          <a:xfrm>
            <a:off x="796850" y="4078850"/>
            <a:ext cx="3420001" cy="615600"/>
          </a:xfrm>
          <a:prstGeom prst="rect">
            <a:avLst/>
          </a:prstGeom>
          <a:noFill/>
          <a:ln>
            <a:noFill/>
          </a:ln>
        </p:spPr>
      </p:pic>
      <p:pic>
        <p:nvPicPr>
          <p:cNvPr id="165" name="Google Shape;165;p39"/>
          <p:cNvPicPr preferRelativeResize="0"/>
          <p:nvPr/>
        </p:nvPicPr>
        <p:blipFill>
          <a:blip r:embed="rId4">
            <a:alphaModFix/>
          </a:blip>
          <a:stretch>
            <a:fillRect/>
          </a:stretch>
        </p:blipFill>
        <p:spPr>
          <a:xfrm>
            <a:off x="5622725" y="3724462"/>
            <a:ext cx="1375626" cy="13756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cxnSp>
        <p:nvCxnSpPr>
          <p:cNvPr id="170" name="Google Shape;170;p40"/>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171" name="Google Shape;171;p40"/>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172" name="Google Shape;172;p40"/>
          <p:cNvSpPr/>
          <p:nvPr/>
        </p:nvSpPr>
        <p:spPr>
          <a:xfrm>
            <a:off x="184609" y="215188"/>
            <a:ext cx="7136400" cy="3621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rgbClr val="000000"/>
              </a:buClr>
              <a:buSzPts val="2100"/>
              <a:buFont typeface="Times New Roman"/>
              <a:buNone/>
            </a:pPr>
            <a:r>
              <a:rPr lang="en" sz="2100" b="1">
                <a:latin typeface="Times New Roman"/>
                <a:ea typeface="Times New Roman"/>
                <a:cs typeface="Times New Roman"/>
                <a:sym typeface="Times New Roman"/>
              </a:rPr>
              <a:t>Motivation</a:t>
            </a:r>
            <a:endParaRPr sz="1100"/>
          </a:p>
        </p:txBody>
      </p:sp>
      <p:sp>
        <p:nvSpPr>
          <p:cNvPr id="173" name="Google Shape;173;p40"/>
          <p:cNvSpPr txBox="1">
            <a:spLocks noGrp="1"/>
          </p:cNvSpPr>
          <p:nvPr>
            <p:ph type="sldNum" idx="12"/>
          </p:nvPr>
        </p:nvSpPr>
        <p:spPr>
          <a:xfrm>
            <a:off x="8377304" y="4803219"/>
            <a:ext cx="138300" cy="201900"/>
          </a:xfrm>
          <a:prstGeom prst="rect">
            <a:avLst/>
          </a:prstGeom>
          <a:noFill/>
          <a:ln>
            <a:noFill/>
          </a:ln>
        </p:spPr>
        <p:txBody>
          <a:bodyPr spcFirstLastPara="1" wrap="square" lIns="34275" tIns="34275" rIns="34275" bIns="34275" anchor="ctr" anchorCtr="0">
            <a:noAutofit/>
          </a:bodyPr>
          <a:lstStyle/>
          <a:p>
            <a:pPr marL="0" marR="0" lvl="0" indent="0" algn="r" rtl="0">
              <a:lnSpc>
                <a:spcPct val="100000"/>
              </a:lnSpc>
              <a:spcBef>
                <a:spcPts val="0"/>
              </a:spcBef>
              <a:spcAft>
                <a:spcPts val="0"/>
              </a:spcAft>
              <a:buClr>
                <a:srgbClr val="AFABAB"/>
              </a:buClr>
              <a:buSzPts val="900"/>
              <a:buFont typeface="Calibri"/>
              <a:buNone/>
            </a:pPr>
            <a:fld id="{00000000-1234-1234-1234-123412341234}" type="slidenum">
              <a:rPr lang="en" sz="900" b="0" i="0" u="none" strike="noStrike" cap="none">
                <a:solidFill>
                  <a:srgbClr val="AFABAB"/>
                </a:solidFill>
                <a:latin typeface="Calibri"/>
                <a:ea typeface="Calibri"/>
                <a:cs typeface="Calibri"/>
                <a:sym typeface="Calibri"/>
              </a:rPr>
              <a:t>2</a:t>
            </a:fld>
            <a:endParaRPr sz="900" b="0" i="0" u="none" strike="noStrike" cap="none">
              <a:solidFill>
                <a:srgbClr val="AFABAB"/>
              </a:solidFill>
              <a:latin typeface="Calibri"/>
              <a:ea typeface="Calibri"/>
              <a:cs typeface="Calibri"/>
              <a:sym typeface="Calibri"/>
            </a:endParaRPr>
          </a:p>
        </p:txBody>
      </p:sp>
      <p:sp>
        <p:nvSpPr>
          <p:cNvPr id="174" name="Google Shape;174;p40"/>
          <p:cNvSpPr/>
          <p:nvPr/>
        </p:nvSpPr>
        <p:spPr>
          <a:xfrm>
            <a:off x="184600" y="854175"/>
            <a:ext cx="5549100" cy="3707400"/>
          </a:xfrm>
          <a:prstGeom prst="rect">
            <a:avLst/>
          </a:prstGeom>
          <a:noFill/>
          <a:ln>
            <a:noFill/>
          </a:ln>
        </p:spPr>
        <p:txBody>
          <a:bodyPr spcFirstLastPara="1" wrap="square" lIns="34275" tIns="34275" rIns="34275" bIns="34275" anchor="t" anchorCtr="0">
            <a:noAutofit/>
          </a:bodyPr>
          <a:lstStyle/>
          <a:p>
            <a:pPr marL="254000" marR="0" lvl="0" indent="-254000" algn="l" rtl="0">
              <a:lnSpc>
                <a:spcPct val="100000"/>
              </a:lnSpc>
              <a:spcBef>
                <a:spcPts val="0"/>
              </a:spcBef>
              <a:spcAft>
                <a:spcPts val="0"/>
              </a:spcAft>
              <a:buClr>
                <a:srgbClr val="000000"/>
              </a:buClr>
              <a:buSzPts val="1800"/>
              <a:buFont typeface="Times New Roman"/>
              <a:buChar char="●"/>
            </a:pPr>
            <a:r>
              <a:rPr lang="en" sz="1800">
                <a:latin typeface="Times New Roman"/>
                <a:ea typeface="Times New Roman"/>
                <a:cs typeface="Times New Roman"/>
                <a:sym typeface="Times New Roman"/>
              </a:rPr>
              <a:t>Multi vehicle interactions are dynamic games with incomplete-information</a:t>
            </a:r>
            <a:endParaRPr sz="1800">
              <a:latin typeface="Times New Roman"/>
              <a:ea typeface="Times New Roman"/>
              <a:cs typeface="Times New Roman"/>
              <a:sym typeface="Times New Roman"/>
            </a:endParaRPr>
          </a:p>
          <a:p>
            <a:pPr marL="685800" marR="0" lvl="1" indent="-279400" algn="l" rtl="0">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Parameter estimation and motion planning</a:t>
            </a:r>
            <a:endParaRPr sz="1800">
              <a:latin typeface="Times New Roman"/>
              <a:ea typeface="Times New Roman"/>
              <a:cs typeface="Times New Roman"/>
              <a:sym typeface="Times New Roman"/>
            </a:endParaRPr>
          </a:p>
          <a:p>
            <a:pPr marL="254000" marR="0" lvl="0" indent="-254000" algn="l" rtl="0">
              <a:lnSpc>
                <a:spcPct val="100000"/>
              </a:lnSpc>
              <a:spcBef>
                <a:spcPts val="0"/>
              </a:spcBef>
              <a:spcAft>
                <a:spcPts val="0"/>
              </a:spcAft>
              <a:buClr>
                <a:srgbClr val="000000"/>
              </a:buClr>
              <a:buSzPts val="1800"/>
              <a:buFont typeface="Times New Roman"/>
              <a:buChar char="●"/>
            </a:pPr>
            <a:r>
              <a:rPr lang="en" sz="1800">
                <a:latin typeface="Times New Roman"/>
                <a:ea typeface="Times New Roman"/>
                <a:cs typeface="Times New Roman"/>
                <a:sym typeface="Times New Roman"/>
              </a:rPr>
              <a:t>Computing Perfect Bayesian Equilibrium (PBE) in real time is computationally expensive</a:t>
            </a:r>
            <a:endParaRPr sz="1800">
              <a:latin typeface="Times New Roman"/>
              <a:ea typeface="Times New Roman"/>
              <a:cs typeface="Times New Roman"/>
              <a:sym typeface="Times New Roman"/>
            </a:endParaRPr>
          </a:p>
          <a:p>
            <a:pPr marL="215900" lvl="0" indent="-215900" algn="l" rtl="0">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Key Question </a:t>
            </a:r>
            <a:endParaRPr sz="1800">
              <a:solidFill>
                <a:schemeClr val="dk1"/>
              </a:solidFill>
              <a:latin typeface="Times New Roman"/>
              <a:ea typeface="Times New Roman"/>
              <a:cs typeface="Times New Roman"/>
              <a:sym typeface="Times New Roman"/>
            </a:endParaRPr>
          </a:p>
          <a:p>
            <a:pPr marL="685800" lvl="1" indent="-234950" algn="l" rtl="0">
              <a:spcBef>
                <a:spcPts val="0"/>
              </a:spcBef>
              <a:spcAft>
                <a:spcPts val="0"/>
              </a:spcAft>
              <a:buClr>
                <a:schemeClr val="dk1"/>
              </a:buClr>
              <a:buSzPts val="1100"/>
              <a:buFont typeface="Times New Roman"/>
              <a:buChar char="○"/>
            </a:pPr>
            <a:r>
              <a:rPr lang="en" sz="1800">
                <a:solidFill>
                  <a:schemeClr val="dk1"/>
                </a:solidFill>
                <a:latin typeface="Times New Roman"/>
                <a:ea typeface="Times New Roman"/>
                <a:cs typeface="Times New Roman"/>
                <a:sym typeface="Times New Roman"/>
              </a:rPr>
              <a:t>Do we need to run the intent inference at the same </a:t>
            </a:r>
            <a:r>
              <a:rPr lang="en" sz="1800" b="1">
                <a:solidFill>
                  <a:schemeClr val="accent6"/>
                </a:solidFill>
                <a:latin typeface="Calibri"/>
                <a:ea typeface="Calibri"/>
                <a:cs typeface="Calibri"/>
                <a:sym typeface="Calibri"/>
              </a:rPr>
              <a:t>frequency </a:t>
            </a:r>
            <a:r>
              <a:rPr lang="en" sz="1800">
                <a:solidFill>
                  <a:schemeClr val="dk1"/>
                </a:solidFill>
                <a:latin typeface="Times New Roman"/>
                <a:ea typeface="Times New Roman"/>
                <a:cs typeface="Times New Roman"/>
                <a:sym typeface="Times New Roman"/>
              </a:rPr>
              <a:t>as motion planning?</a:t>
            </a:r>
            <a:endParaRPr sz="1800">
              <a:solidFill>
                <a:schemeClr val="dk1"/>
              </a:solidFill>
              <a:latin typeface="Times New Roman"/>
              <a:ea typeface="Times New Roman"/>
              <a:cs typeface="Times New Roman"/>
              <a:sym typeface="Times New Roman"/>
            </a:endParaRPr>
          </a:p>
          <a:p>
            <a:pPr marL="685800" lvl="1" indent="-234950" algn="l" rtl="0">
              <a:spcBef>
                <a:spcPts val="0"/>
              </a:spcBef>
              <a:spcAft>
                <a:spcPts val="0"/>
              </a:spcAft>
              <a:buClr>
                <a:schemeClr val="dk1"/>
              </a:buClr>
              <a:buSzPts val="1100"/>
              <a:buFont typeface="Times New Roman"/>
              <a:buChar char="○"/>
            </a:pPr>
            <a:r>
              <a:rPr lang="en" sz="1800">
                <a:solidFill>
                  <a:schemeClr val="dk1"/>
                </a:solidFill>
                <a:latin typeface="Times New Roman"/>
                <a:ea typeface="Times New Roman"/>
                <a:cs typeface="Times New Roman"/>
                <a:sym typeface="Times New Roman"/>
              </a:rPr>
              <a:t>What is a good choice of </a:t>
            </a:r>
            <a:r>
              <a:rPr lang="en" sz="1800" b="1">
                <a:solidFill>
                  <a:srgbClr val="FF0000"/>
                </a:solidFill>
                <a:latin typeface="Calibri"/>
                <a:ea typeface="Calibri"/>
                <a:cs typeface="Calibri"/>
                <a:sym typeface="Calibri"/>
              </a:rPr>
              <a:t>trigger</a:t>
            </a:r>
            <a:r>
              <a:rPr lang="en" sz="1800">
                <a:solidFill>
                  <a:schemeClr val="dk1"/>
                </a:solidFill>
                <a:latin typeface="Times New Roman"/>
                <a:ea typeface="Times New Roman"/>
                <a:cs typeface="Times New Roman"/>
                <a:sym typeface="Times New Roman"/>
              </a:rPr>
              <a:t> for intent inference?</a:t>
            </a:r>
            <a:endParaRPr sz="1800">
              <a:solidFill>
                <a:schemeClr val="dk1"/>
              </a:solidFill>
              <a:latin typeface="Times New Roman"/>
              <a:ea typeface="Times New Roman"/>
              <a:cs typeface="Times New Roman"/>
              <a:sym typeface="Times New Roman"/>
            </a:endParaRPr>
          </a:p>
          <a:p>
            <a:pPr marL="685800" lvl="1" indent="-234950" algn="l" rtl="0">
              <a:spcBef>
                <a:spcPts val="0"/>
              </a:spcBef>
              <a:spcAft>
                <a:spcPts val="0"/>
              </a:spcAft>
              <a:buClr>
                <a:schemeClr val="dk1"/>
              </a:buClr>
              <a:buSzPts val="1100"/>
              <a:buFont typeface="Times New Roman"/>
              <a:buChar char="○"/>
            </a:pPr>
            <a:r>
              <a:rPr lang="en" sz="1800">
                <a:solidFill>
                  <a:schemeClr val="dk1"/>
                </a:solidFill>
                <a:latin typeface="Times New Roman"/>
                <a:ea typeface="Times New Roman"/>
                <a:cs typeface="Times New Roman"/>
                <a:sym typeface="Times New Roman"/>
              </a:rPr>
              <a:t>Is </a:t>
            </a:r>
            <a:r>
              <a:rPr lang="en" sz="1800" b="1">
                <a:solidFill>
                  <a:srgbClr val="7030A0"/>
                </a:solidFill>
                <a:latin typeface="Calibri"/>
                <a:ea typeface="Calibri"/>
                <a:cs typeface="Calibri"/>
                <a:sym typeface="Calibri"/>
              </a:rPr>
              <a:t>empathy</a:t>
            </a:r>
            <a:r>
              <a:rPr lang="en" sz="1800">
                <a:solidFill>
                  <a:schemeClr val="dk1"/>
                </a:solidFill>
                <a:latin typeface="Times New Roman"/>
                <a:ea typeface="Times New Roman"/>
                <a:cs typeface="Times New Roman"/>
                <a:sym typeface="Times New Roman"/>
              </a:rPr>
              <a:t> advantageous?</a:t>
            </a:r>
            <a:endParaRPr sz="1800">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endParaRPr sz="1800">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endParaRPr sz="1800">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400"/>
              <a:buFont typeface="Times New Roman"/>
              <a:buNone/>
            </a:pPr>
            <a:endParaRPr sz="1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Times New Roman"/>
              <a:buNone/>
            </a:pPr>
            <a:endParaRPr sz="1400" b="0" i="0" u="none" strike="noStrike" cap="none">
              <a:solidFill>
                <a:srgbClr val="000000"/>
              </a:solidFill>
              <a:latin typeface="Calibri"/>
              <a:ea typeface="Calibri"/>
              <a:cs typeface="Calibri"/>
              <a:sym typeface="Calibri"/>
            </a:endParaRPr>
          </a:p>
          <a:p>
            <a:pPr marL="215900" marR="0" lvl="0" indent="-127000" algn="l" rtl="0">
              <a:lnSpc>
                <a:spcPct val="100000"/>
              </a:lnSpc>
              <a:spcBef>
                <a:spcPts val="0"/>
              </a:spcBef>
              <a:spcAft>
                <a:spcPts val="0"/>
              </a:spcAft>
              <a:buClr>
                <a:srgbClr val="000000"/>
              </a:buClr>
              <a:buSzPts val="1400"/>
              <a:buFont typeface="Noto Sans Symbols"/>
              <a:buNone/>
            </a:pPr>
            <a:endParaRPr sz="1400" b="0" i="0" u="none" strike="noStrike" cap="none">
              <a:solidFill>
                <a:srgbClr val="000000"/>
              </a:solidFill>
              <a:latin typeface="Calibri"/>
              <a:ea typeface="Calibri"/>
              <a:cs typeface="Calibri"/>
              <a:sym typeface="Calibri"/>
            </a:endParaRPr>
          </a:p>
        </p:txBody>
      </p:sp>
      <p:pic>
        <p:nvPicPr>
          <p:cNvPr id="175" name="Google Shape;175;p40"/>
          <p:cNvPicPr preferRelativeResize="0"/>
          <p:nvPr/>
        </p:nvPicPr>
        <p:blipFill>
          <a:blip r:embed="rId3">
            <a:alphaModFix/>
          </a:blip>
          <a:stretch>
            <a:fillRect/>
          </a:stretch>
        </p:blipFill>
        <p:spPr>
          <a:xfrm rot="10800000">
            <a:off x="-31" y="17"/>
            <a:ext cx="9117074" cy="241175"/>
          </a:xfrm>
          <a:prstGeom prst="rect">
            <a:avLst/>
          </a:prstGeom>
          <a:noFill/>
          <a:ln>
            <a:noFill/>
          </a:ln>
        </p:spPr>
      </p:pic>
      <p:grpSp>
        <p:nvGrpSpPr>
          <p:cNvPr id="176" name="Google Shape;176;p40"/>
          <p:cNvGrpSpPr/>
          <p:nvPr/>
        </p:nvGrpSpPr>
        <p:grpSpPr>
          <a:xfrm>
            <a:off x="5857951" y="854167"/>
            <a:ext cx="3090892" cy="3758098"/>
            <a:chOff x="5629064" y="1033956"/>
            <a:chExt cx="2906340" cy="3654316"/>
          </a:xfrm>
        </p:grpSpPr>
        <p:grpSp>
          <p:nvGrpSpPr>
            <p:cNvPr id="177" name="Google Shape;177;p40"/>
            <p:cNvGrpSpPr/>
            <p:nvPr/>
          </p:nvGrpSpPr>
          <p:grpSpPr>
            <a:xfrm>
              <a:off x="5629064" y="1033956"/>
              <a:ext cx="2906340" cy="3654316"/>
              <a:chOff x="3114464" y="1033956"/>
              <a:chExt cx="2906340" cy="3654316"/>
            </a:xfrm>
          </p:grpSpPr>
          <p:pic>
            <p:nvPicPr>
              <p:cNvPr id="178" name="Google Shape;178;p40" descr="https://lh4.googleusercontent.com/gcpDJvbJxIA1J2i3kiM65lxMMa2D2Rdjr4eIA-bzUqRqkyZlcfI7O1492WZeJFxj-Jbwlsmlzx20ao89gKexqsD--UXPEiFhRVPh0eGt1d2t7F_VMIWe86a16YS70MSvn6fjIJYY7-g"/>
              <p:cNvPicPr preferRelativeResize="0"/>
              <p:nvPr/>
            </p:nvPicPr>
            <p:blipFill rotWithShape="1">
              <a:blip r:embed="rId4">
                <a:alphaModFix/>
              </a:blip>
              <a:srcRect l="3474" b="2391"/>
              <a:stretch/>
            </p:blipFill>
            <p:spPr>
              <a:xfrm>
                <a:off x="3135611" y="2376563"/>
                <a:ext cx="2885193" cy="2311709"/>
              </a:xfrm>
              <a:prstGeom prst="rect">
                <a:avLst/>
              </a:prstGeom>
              <a:noFill/>
              <a:ln>
                <a:noFill/>
              </a:ln>
            </p:spPr>
          </p:pic>
          <p:pic>
            <p:nvPicPr>
              <p:cNvPr id="179" name="Google Shape;179;p40" descr="A picture containing game, man, table, people&#10;&#10;Description automatically generated"/>
              <p:cNvPicPr preferRelativeResize="0"/>
              <p:nvPr/>
            </p:nvPicPr>
            <p:blipFill rotWithShape="1">
              <a:blip r:embed="rId5">
                <a:alphaModFix/>
              </a:blip>
              <a:srcRect t="2712" r="47922" b="2760"/>
              <a:stretch/>
            </p:blipFill>
            <p:spPr>
              <a:xfrm>
                <a:off x="3115200" y="1059563"/>
                <a:ext cx="2885192" cy="1978710"/>
              </a:xfrm>
              <a:prstGeom prst="rect">
                <a:avLst/>
              </a:prstGeom>
              <a:noFill/>
              <a:ln>
                <a:noFill/>
              </a:ln>
            </p:spPr>
          </p:pic>
          <p:sp>
            <p:nvSpPr>
              <p:cNvPr id="180" name="Google Shape;180;p40"/>
              <p:cNvSpPr/>
              <p:nvPr/>
            </p:nvSpPr>
            <p:spPr>
              <a:xfrm>
                <a:off x="3114464" y="1033956"/>
                <a:ext cx="2838300" cy="3600600"/>
              </a:xfrm>
              <a:prstGeom prst="rect">
                <a:avLst/>
              </a:prstGeom>
              <a:noFill/>
              <a:ln w="28575" cap="flat" cmpd="sng">
                <a:solidFill>
                  <a:srgbClr val="000000"/>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grpSp>
        <p:sp>
          <p:nvSpPr>
            <p:cNvPr id="181" name="Google Shape;181;p40"/>
            <p:cNvSpPr txBox="1"/>
            <p:nvPr/>
          </p:nvSpPr>
          <p:spPr>
            <a:xfrm>
              <a:off x="7200899" y="4378725"/>
              <a:ext cx="1280700" cy="239400"/>
            </a:xfrm>
            <a:prstGeom prst="rect">
              <a:avLst/>
            </a:prstGeom>
            <a:noFill/>
            <a:ln>
              <a:noFill/>
            </a:ln>
          </p:spPr>
          <p:txBody>
            <a:bodyPr spcFirstLastPara="1" wrap="square" lIns="68575" tIns="68575" rIns="68575" bIns="68575" anchor="t" anchorCtr="0">
              <a:spAutoFit/>
            </a:bodyPr>
            <a:lstStyle/>
            <a:p>
              <a:pPr marL="0" marR="0" lvl="0" indent="0" algn="l" rtl="0">
                <a:lnSpc>
                  <a:spcPct val="100000"/>
                </a:lnSpc>
                <a:spcBef>
                  <a:spcPts val="0"/>
                </a:spcBef>
                <a:spcAft>
                  <a:spcPts val="0"/>
                </a:spcAft>
                <a:buClr>
                  <a:srgbClr val="000000"/>
                </a:buClr>
                <a:buSzPts val="700"/>
                <a:buFont typeface="Arial"/>
                <a:buNone/>
              </a:pPr>
              <a:r>
                <a:rPr lang="en" sz="700" b="1" i="0" u="none" strike="noStrike" cap="none">
                  <a:solidFill>
                    <a:srgbClr val="000000"/>
                  </a:solidFill>
                  <a:latin typeface="Calibri"/>
                  <a:ea typeface="Calibri"/>
                  <a:cs typeface="Calibri"/>
                  <a:sym typeface="Calibri"/>
                </a:rPr>
                <a:t>Berkeley INTERACTION dataset</a:t>
              </a:r>
              <a:endParaRPr sz="700" b="1" i="0" u="none" strike="noStrike" cap="none">
                <a:solidFill>
                  <a:srgbClr val="000000"/>
                </a:solidFill>
                <a:latin typeface="Calibri"/>
                <a:ea typeface="Calibri"/>
                <a:cs typeface="Calibri"/>
                <a:sym typeface="Calibri"/>
              </a:endParaRPr>
            </a:p>
          </p:txBody>
        </p:sp>
      </p:grpSp>
      <p:sp>
        <p:nvSpPr>
          <p:cNvPr id="182" name="Google Shape;182;p40"/>
          <p:cNvSpPr txBox="1"/>
          <p:nvPr/>
        </p:nvSpPr>
        <p:spPr>
          <a:xfrm>
            <a:off x="0" y="0"/>
            <a:ext cx="7009200" cy="276900"/>
          </a:xfrm>
          <a:prstGeom prst="rect">
            <a:avLst/>
          </a:prstGeom>
          <a:noFill/>
          <a:ln>
            <a:noFill/>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en" sz="600">
                <a:solidFill>
                  <a:srgbClr val="FFFFFF"/>
                </a:solidFill>
              </a:rPr>
              <a:t>When Shall I Estimate Your Intent? Costs and Benefits of Intent Inference in Multi-Agent Interactions</a:t>
            </a:r>
            <a:r>
              <a:rPr lang="en" sz="600" i="1">
                <a:solidFill>
                  <a:srgbClr val="FFFFFF"/>
                </a:solidFill>
                <a:latin typeface="Georgia"/>
                <a:ea typeface="Georgia"/>
                <a:cs typeface="Georgia"/>
                <a:sym typeface="Georgia"/>
              </a:rPr>
              <a:t> | </a:t>
            </a:r>
            <a:r>
              <a:rPr lang="en" sz="600">
                <a:solidFill>
                  <a:srgbClr val="FFFFFF"/>
                </a:solidFill>
              </a:rPr>
              <a:t>Motivation</a:t>
            </a:r>
            <a:endParaRPr sz="600">
              <a:solidFill>
                <a:srgbClr val="FFFFFF"/>
              </a:solidFill>
            </a:endParaRPr>
          </a:p>
        </p:txBody>
      </p:sp>
      <p:pic>
        <p:nvPicPr>
          <p:cNvPr id="183" name="Google Shape;183;p40"/>
          <p:cNvPicPr preferRelativeResize="0"/>
          <p:nvPr/>
        </p:nvPicPr>
        <p:blipFill rotWithShape="1">
          <a:blip r:embed="rId6">
            <a:alphaModFix/>
          </a:blip>
          <a:srcRect/>
          <a:stretch/>
        </p:blipFill>
        <p:spPr>
          <a:xfrm>
            <a:off x="7010751" y="261800"/>
            <a:ext cx="2011848" cy="362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41"/>
          <p:cNvSpPr txBox="1">
            <a:spLocks noGrp="1"/>
          </p:cNvSpPr>
          <p:nvPr>
            <p:ph type="body" idx="2"/>
          </p:nvPr>
        </p:nvSpPr>
        <p:spPr>
          <a:xfrm>
            <a:off x="-109825" y="673900"/>
            <a:ext cx="9144000" cy="1005600"/>
          </a:xfrm>
          <a:prstGeom prst="rect">
            <a:avLst/>
          </a:prstGeom>
        </p:spPr>
        <p:txBody>
          <a:bodyPr spcFirstLastPara="1" wrap="square" lIns="34275" tIns="34275" rIns="34275" bIns="34275" anchor="t" anchorCtr="0">
            <a:noAutofit/>
          </a:bodyPr>
          <a:lstStyle/>
          <a:p>
            <a:pPr marL="457200" lvl="0" indent="-342900" algn="l" rtl="0">
              <a:spcBef>
                <a:spcPts val="800"/>
              </a:spcBef>
              <a:spcAft>
                <a:spcPts val="0"/>
              </a:spcAft>
              <a:buClr>
                <a:schemeClr val="dk1"/>
              </a:buClr>
              <a:buSzPts val="1800"/>
              <a:buChar char="•"/>
            </a:pPr>
            <a:r>
              <a:rPr lang="en" sz="1800">
                <a:solidFill>
                  <a:schemeClr val="dk1"/>
                </a:solidFill>
              </a:rPr>
              <a:t>Reinforcement Learning  agent takes in the physical and belief states and outputs if the agent should do intent inference or not.</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Train our agent in an uncontrolled intersection scenario</a:t>
            </a:r>
            <a:endParaRPr sz="1800">
              <a:solidFill>
                <a:schemeClr val="dk1"/>
              </a:solidFill>
            </a:endParaRPr>
          </a:p>
        </p:txBody>
      </p:sp>
      <p:cxnSp>
        <p:nvCxnSpPr>
          <p:cNvPr id="189" name="Google Shape;189;p41"/>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190" name="Google Shape;190;p41"/>
          <p:cNvSpPr/>
          <p:nvPr/>
        </p:nvSpPr>
        <p:spPr>
          <a:xfrm rot="10800000" flipH="1">
            <a:off x="6865763" y="3633675"/>
            <a:ext cx="216900" cy="29700"/>
          </a:xfrm>
          <a:prstGeom prst="roundRect">
            <a:avLst>
              <a:gd name="adj" fmla="val 16667"/>
            </a:avLst>
          </a:prstGeom>
          <a:solidFill>
            <a:srgbClr val="FFFFFF"/>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191" name="Google Shape;191;p41"/>
          <p:cNvPicPr preferRelativeResize="0"/>
          <p:nvPr/>
        </p:nvPicPr>
        <p:blipFill>
          <a:blip r:embed="rId3">
            <a:alphaModFix/>
          </a:blip>
          <a:stretch>
            <a:fillRect/>
          </a:stretch>
        </p:blipFill>
        <p:spPr>
          <a:xfrm rot="10800000">
            <a:off x="-31" y="17"/>
            <a:ext cx="9117074" cy="241175"/>
          </a:xfrm>
          <a:prstGeom prst="rect">
            <a:avLst/>
          </a:prstGeom>
          <a:noFill/>
          <a:ln>
            <a:noFill/>
          </a:ln>
        </p:spPr>
      </p:pic>
      <p:sp>
        <p:nvSpPr>
          <p:cNvPr id="192" name="Google Shape;192;p41"/>
          <p:cNvSpPr txBox="1"/>
          <p:nvPr/>
        </p:nvSpPr>
        <p:spPr>
          <a:xfrm>
            <a:off x="0" y="0"/>
            <a:ext cx="7009200" cy="276900"/>
          </a:xfrm>
          <a:prstGeom prst="rect">
            <a:avLst/>
          </a:prstGeom>
          <a:noFill/>
          <a:ln>
            <a:noFill/>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en" sz="600">
                <a:solidFill>
                  <a:srgbClr val="FFFFFF"/>
                </a:solidFill>
              </a:rPr>
              <a:t>When Shall I Estimate Your Intent? Costs and Benefits of Intent Inference in Multi-Agent Interactions</a:t>
            </a:r>
            <a:r>
              <a:rPr lang="en" sz="600" i="1">
                <a:solidFill>
                  <a:srgbClr val="FFFFFF"/>
                </a:solidFill>
                <a:latin typeface="Georgia"/>
                <a:ea typeface="Georgia"/>
                <a:cs typeface="Georgia"/>
                <a:sym typeface="Georgia"/>
              </a:rPr>
              <a:t> | </a:t>
            </a:r>
            <a:r>
              <a:rPr lang="en" sz="600">
                <a:solidFill>
                  <a:srgbClr val="FFFFFF"/>
                </a:solidFill>
              </a:rPr>
              <a:t>Proposed Solution</a:t>
            </a:r>
            <a:endParaRPr sz="600">
              <a:solidFill>
                <a:srgbClr val="FFFFFF"/>
              </a:solidFill>
            </a:endParaRPr>
          </a:p>
        </p:txBody>
      </p:sp>
      <p:cxnSp>
        <p:nvCxnSpPr>
          <p:cNvPr id="193" name="Google Shape;193;p41"/>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sp>
        <p:nvSpPr>
          <p:cNvPr id="194" name="Google Shape;194;p41"/>
          <p:cNvSpPr/>
          <p:nvPr/>
        </p:nvSpPr>
        <p:spPr>
          <a:xfrm>
            <a:off x="184609" y="215188"/>
            <a:ext cx="7136400" cy="3621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rgbClr val="000000"/>
              </a:buClr>
              <a:buSzPts val="2100"/>
              <a:buFont typeface="Times New Roman"/>
              <a:buNone/>
            </a:pPr>
            <a:r>
              <a:rPr lang="en" sz="2100" b="1">
                <a:latin typeface="Times New Roman"/>
                <a:ea typeface="Times New Roman"/>
                <a:cs typeface="Times New Roman"/>
                <a:sym typeface="Times New Roman"/>
              </a:rPr>
              <a:t>Intermittent Empathetic Intent Inference</a:t>
            </a:r>
            <a:endParaRPr sz="1100"/>
          </a:p>
        </p:txBody>
      </p:sp>
      <p:pic>
        <p:nvPicPr>
          <p:cNvPr id="195" name="Google Shape;195;p41"/>
          <p:cNvPicPr preferRelativeResize="0"/>
          <p:nvPr/>
        </p:nvPicPr>
        <p:blipFill>
          <a:blip r:embed="rId4">
            <a:alphaModFix/>
          </a:blip>
          <a:stretch>
            <a:fillRect/>
          </a:stretch>
        </p:blipFill>
        <p:spPr>
          <a:xfrm>
            <a:off x="5760700" y="1981500"/>
            <a:ext cx="3356350" cy="2766825"/>
          </a:xfrm>
          <a:prstGeom prst="rect">
            <a:avLst/>
          </a:prstGeom>
          <a:noFill/>
          <a:ln>
            <a:noFill/>
          </a:ln>
        </p:spPr>
      </p:pic>
      <p:pic>
        <p:nvPicPr>
          <p:cNvPr id="196" name="Google Shape;196;p41"/>
          <p:cNvPicPr preferRelativeResize="0"/>
          <p:nvPr/>
        </p:nvPicPr>
        <p:blipFill rotWithShape="1">
          <a:blip r:embed="rId5">
            <a:alphaModFix/>
          </a:blip>
          <a:srcRect/>
          <a:stretch/>
        </p:blipFill>
        <p:spPr>
          <a:xfrm>
            <a:off x="7010751" y="261800"/>
            <a:ext cx="2011848" cy="362100"/>
          </a:xfrm>
          <a:prstGeom prst="rect">
            <a:avLst/>
          </a:prstGeom>
          <a:noFill/>
          <a:ln>
            <a:noFill/>
          </a:ln>
        </p:spPr>
      </p:pic>
      <p:pic>
        <p:nvPicPr>
          <p:cNvPr id="197" name="Google Shape;197;p41"/>
          <p:cNvPicPr preferRelativeResize="0"/>
          <p:nvPr/>
        </p:nvPicPr>
        <p:blipFill>
          <a:blip r:embed="rId6">
            <a:alphaModFix/>
          </a:blip>
          <a:stretch>
            <a:fillRect/>
          </a:stretch>
        </p:blipFill>
        <p:spPr>
          <a:xfrm>
            <a:off x="38344" y="2389275"/>
            <a:ext cx="5646432" cy="2017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cxnSp>
        <p:nvCxnSpPr>
          <p:cNvPr id="202" name="Google Shape;202;p42"/>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203" name="Google Shape;203;p42"/>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204" name="Google Shape;204;p42"/>
          <p:cNvSpPr/>
          <p:nvPr/>
        </p:nvSpPr>
        <p:spPr>
          <a:xfrm>
            <a:off x="184609" y="215188"/>
            <a:ext cx="7136400" cy="362100"/>
          </a:xfrm>
          <a:prstGeom prst="rect">
            <a:avLst/>
          </a:prstGeom>
          <a:noFill/>
          <a:ln>
            <a:noFill/>
          </a:ln>
        </p:spPr>
        <p:txBody>
          <a:bodyPr spcFirstLastPara="1" wrap="square" lIns="34275" tIns="34275" rIns="34275" bIns="34275" anchor="t" anchorCtr="0">
            <a:noAutofit/>
          </a:bodyPr>
          <a:lstStyle/>
          <a:p>
            <a:pPr marL="0" lvl="0" indent="0" algn="l" rtl="0">
              <a:spcBef>
                <a:spcPts val="0"/>
              </a:spcBef>
              <a:spcAft>
                <a:spcPts val="0"/>
              </a:spcAft>
              <a:buNone/>
            </a:pPr>
            <a:r>
              <a:rPr lang="en" sz="2100" b="1">
                <a:solidFill>
                  <a:schemeClr val="dk1"/>
                </a:solidFill>
                <a:latin typeface="Times New Roman"/>
                <a:ea typeface="Times New Roman"/>
                <a:cs typeface="Times New Roman"/>
                <a:sym typeface="Times New Roman"/>
              </a:rPr>
              <a:t>Is </a:t>
            </a:r>
            <a:r>
              <a:rPr lang="en" sz="2100" b="1">
                <a:solidFill>
                  <a:srgbClr val="7030A0"/>
                </a:solidFill>
                <a:latin typeface="Calibri"/>
                <a:ea typeface="Calibri"/>
                <a:cs typeface="Calibri"/>
                <a:sym typeface="Calibri"/>
              </a:rPr>
              <a:t>empathy</a:t>
            </a:r>
            <a:r>
              <a:rPr lang="en" sz="2100" b="1">
                <a:solidFill>
                  <a:schemeClr val="dk1"/>
                </a:solidFill>
                <a:latin typeface="Times New Roman"/>
                <a:ea typeface="Times New Roman"/>
                <a:cs typeface="Times New Roman"/>
                <a:sym typeface="Times New Roman"/>
              </a:rPr>
              <a:t> advantageous?</a:t>
            </a:r>
            <a:endParaRPr sz="2100" b="1"/>
          </a:p>
        </p:txBody>
      </p:sp>
      <p:pic>
        <p:nvPicPr>
          <p:cNvPr id="205" name="Google Shape;205;p42"/>
          <p:cNvPicPr preferRelativeResize="0"/>
          <p:nvPr/>
        </p:nvPicPr>
        <p:blipFill>
          <a:blip r:embed="rId3">
            <a:alphaModFix/>
          </a:blip>
          <a:stretch>
            <a:fillRect/>
          </a:stretch>
        </p:blipFill>
        <p:spPr>
          <a:xfrm>
            <a:off x="152400" y="729696"/>
            <a:ext cx="2858724" cy="2858724"/>
          </a:xfrm>
          <a:prstGeom prst="rect">
            <a:avLst/>
          </a:prstGeom>
          <a:noFill/>
          <a:ln>
            <a:noFill/>
          </a:ln>
        </p:spPr>
      </p:pic>
      <p:pic>
        <p:nvPicPr>
          <p:cNvPr id="206" name="Google Shape;206;p42"/>
          <p:cNvPicPr preferRelativeResize="0"/>
          <p:nvPr/>
        </p:nvPicPr>
        <p:blipFill>
          <a:blip r:embed="rId4">
            <a:alphaModFix/>
          </a:blip>
          <a:stretch>
            <a:fillRect/>
          </a:stretch>
        </p:blipFill>
        <p:spPr>
          <a:xfrm>
            <a:off x="3089925" y="770500"/>
            <a:ext cx="2753250" cy="2753250"/>
          </a:xfrm>
          <a:prstGeom prst="rect">
            <a:avLst/>
          </a:prstGeom>
          <a:noFill/>
          <a:ln>
            <a:noFill/>
          </a:ln>
        </p:spPr>
      </p:pic>
      <p:pic>
        <p:nvPicPr>
          <p:cNvPr id="207" name="Google Shape;207;p42"/>
          <p:cNvPicPr preferRelativeResize="0"/>
          <p:nvPr/>
        </p:nvPicPr>
        <p:blipFill rotWithShape="1">
          <a:blip r:embed="rId5">
            <a:alphaModFix/>
          </a:blip>
          <a:srcRect t="-7492"/>
          <a:stretch/>
        </p:blipFill>
        <p:spPr>
          <a:xfrm>
            <a:off x="5921975" y="734975"/>
            <a:ext cx="3229500" cy="2959424"/>
          </a:xfrm>
          <a:prstGeom prst="rect">
            <a:avLst/>
          </a:prstGeom>
          <a:noFill/>
          <a:ln>
            <a:noFill/>
          </a:ln>
        </p:spPr>
      </p:pic>
      <p:sp>
        <p:nvSpPr>
          <p:cNvPr id="208" name="Google Shape;208;p42"/>
          <p:cNvSpPr txBox="1"/>
          <p:nvPr/>
        </p:nvSpPr>
        <p:spPr>
          <a:xfrm>
            <a:off x="56075" y="3644225"/>
            <a:ext cx="2858700" cy="411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u="sng">
                <a:solidFill>
                  <a:srgbClr val="595959"/>
                </a:solidFill>
              </a:rPr>
              <a:t>Empathetic AV decelerates</a:t>
            </a:r>
            <a:r>
              <a:rPr lang="en" sz="1000" b="1">
                <a:solidFill>
                  <a:srgbClr val="595959"/>
                </a:solidFill>
              </a:rPr>
              <a:t> in the beginning to create more courteous motion</a:t>
            </a:r>
            <a:endParaRPr sz="1000" b="1">
              <a:solidFill>
                <a:srgbClr val="595959"/>
              </a:solidFill>
            </a:endParaRPr>
          </a:p>
          <a:p>
            <a:pPr marL="0" lvl="0" indent="0" algn="l" rtl="0">
              <a:lnSpc>
                <a:spcPct val="115000"/>
              </a:lnSpc>
              <a:spcBef>
                <a:spcPts val="1600"/>
              </a:spcBef>
              <a:spcAft>
                <a:spcPts val="1600"/>
              </a:spcAft>
              <a:buNone/>
            </a:pPr>
            <a:r>
              <a:rPr lang="en" sz="1800">
                <a:solidFill>
                  <a:srgbClr val="595959"/>
                </a:solidFill>
              </a:rPr>
              <a:t> </a:t>
            </a:r>
            <a:endParaRPr sz="1800">
              <a:solidFill>
                <a:srgbClr val="595959"/>
              </a:solidFill>
            </a:endParaRPr>
          </a:p>
        </p:txBody>
      </p:sp>
      <p:sp>
        <p:nvSpPr>
          <p:cNvPr id="209" name="Google Shape;209;p42"/>
          <p:cNvSpPr txBox="1"/>
          <p:nvPr/>
        </p:nvSpPr>
        <p:spPr>
          <a:xfrm>
            <a:off x="2968500" y="3664625"/>
            <a:ext cx="3229500" cy="411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u="sng">
                <a:solidFill>
                  <a:srgbClr val="595959"/>
                </a:solidFill>
              </a:rPr>
              <a:t>Non-Empathetic AV maintains a constant velocity </a:t>
            </a:r>
            <a:r>
              <a:rPr lang="en" sz="1000" b="1">
                <a:solidFill>
                  <a:srgbClr val="595959"/>
                </a:solidFill>
              </a:rPr>
              <a:t>leading to closer distance between vehicles</a:t>
            </a:r>
            <a:endParaRPr sz="1000" b="1">
              <a:solidFill>
                <a:srgbClr val="595959"/>
              </a:solidFill>
            </a:endParaRPr>
          </a:p>
          <a:p>
            <a:pPr marL="0" lvl="0" indent="0" algn="l" rtl="0">
              <a:lnSpc>
                <a:spcPct val="115000"/>
              </a:lnSpc>
              <a:spcBef>
                <a:spcPts val="1600"/>
              </a:spcBef>
              <a:spcAft>
                <a:spcPts val="1600"/>
              </a:spcAft>
              <a:buNone/>
            </a:pPr>
            <a:r>
              <a:rPr lang="en" sz="1800">
                <a:solidFill>
                  <a:srgbClr val="595959"/>
                </a:solidFill>
              </a:rPr>
              <a:t> </a:t>
            </a:r>
            <a:endParaRPr sz="1800">
              <a:solidFill>
                <a:srgbClr val="595959"/>
              </a:solidFill>
            </a:endParaRPr>
          </a:p>
        </p:txBody>
      </p:sp>
      <p:sp>
        <p:nvSpPr>
          <p:cNvPr id="210" name="Google Shape;210;p42"/>
          <p:cNvSpPr txBox="1"/>
          <p:nvPr/>
        </p:nvSpPr>
        <p:spPr>
          <a:xfrm>
            <a:off x="6273400" y="3664625"/>
            <a:ext cx="2858700" cy="411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a:solidFill>
                  <a:srgbClr val="595959"/>
                </a:solidFill>
              </a:rPr>
              <a:t>Reward Graph for three intent inference case</a:t>
            </a:r>
            <a:endParaRPr sz="1000" b="1">
              <a:solidFill>
                <a:srgbClr val="595959"/>
              </a:solidFill>
            </a:endParaRPr>
          </a:p>
          <a:p>
            <a:pPr marL="0" lvl="0" indent="0" algn="l" rtl="0">
              <a:lnSpc>
                <a:spcPct val="115000"/>
              </a:lnSpc>
              <a:spcBef>
                <a:spcPts val="1600"/>
              </a:spcBef>
              <a:spcAft>
                <a:spcPts val="1600"/>
              </a:spcAft>
              <a:buNone/>
            </a:pPr>
            <a:r>
              <a:rPr lang="en" sz="1800">
                <a:solidFill>
                  <a:srgbClr val="595959"/>
                </a:solidFill>
              </a:rPr>
              <a:t> </a:t>
            </a:r>
            <a:endParaRPr sz="1800">
              <a:solidFill>
                <a:srgbClr val="595959"/>
              </a:solidFill>
            </a:endParaRPr>
          </a:p>
        </p:txBody>
      </p:sp>
      <p:pic>
        <p:nvPicPr>
          <p:cNvPr id="211" name="Google Shape;211;p42"/>
          <p:cNvPicPr preferRelativeResize="0"/>
          <p:nvPr/>
        </p:nvPicPr>
        <p:blipFill>
          <a:blip r:embed="rId6">
            <a:alphaModFix/>
          </a:blip>
          <a:stretch>
            <a:fillRect/>
          </a:stretch>
        </p:blipFill>
        <p:spPr>
          <a:xfrm rot="10800000">
            <a:off x="-31" y="17"/>
            <a:ext cx="9117074" cy="241175"/>
          </a:xfrm>
          <a:prstGeom prst="rect">
            <a:avLst/>
          </a:prstGeom>
          <a:noFill/>
          <a:ln>
            <a:noFill/>
          </a:ln>
        </p:spPr>
      </p:pic>
      <p:sp>
        <p:nvSpPr>
          <p:cNvPr id="212" name="Google Shape;212;p42"/>
          <p:cNvSpPr txBox="1"/>
          <p:nvPr/>
        </p:nvSpPr>
        <p:spPr>
          <a:xfrm>
            <a:off x="0" y="0"/>
            <a:ext cx="7009200" cy="276900"/>
          </a:xfrm>
          <a:prstGeom prst="rect">
            <a:avLst/>
          </a:prstGeom>
          <a:noFill/>
          <a:ln>
            <a:noFill/>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en" sz="600">
                <a:solidFill>
                  <a:srgbClr val="FFFFFF"/>
                </a:solidFill>
              </a:rPr>
              <a:t>When Shall I Estimate Your Intent? Costs and Benefits of Intent Inference in Multi-Agent Interactions</a:t>
            </a:r>
            <a:r>
              <a:rPr lang="en" sz="600" i="1">
                <a:solidFill>
                  <a:srgbClr val="FFFFFF"/>
                </a:solidFill>
                <a:latin typeface="Georgia"/>
                <a:ea typeface="Georgia"/>
                <a:cs typeface="Georgia"/>
                <a:sym typeface="Georgia"/>
              </a:rPr>
              <a:t> | </a:t>
            </a:r>
            <a:r>
              <a:rPr lang="en" sz="600">
                <a:solidFill>
                  <a:srgbClr val="FFFFFF"/>
                </a:solidFill>
              </a:rPr>
              <a:t>Results</a:t>
            </a:r>
            <a:endParaRPr sz="600">
              <a:solidFill>
                <a:srgbClr val="FFFFFF"/>
              </a:solidFill>
            </a:endParaRPr>
          </a:p>
        </p:txBody>
      </p:sp>
      <p:pic>
        <p:nvPicPr>
          <p:cNvPr id="213" name="Google Shape;213;p42"/>
          <p:cNvPicPr preferRelativeResize="0"/>
          <p:nvPr/>
        </p:nvPicPr>
        <p:blipFill rotWithShape="1">
          <a:blip r:embed="rId7">
            <a:alphaModFix/>
          </a:blip>
          <a:srcRect/>
          <a:stretch/>
        </p:blipFill>
        <p:spPr>
          <a:xfrm>
            <a:off x="7010751" y="261800"/>
            <a:ext cx="2011848" cy="362100"/>
          </a:xfrm>
          <a:prstGeom prst="rect">
            <a:avLst/>
          </a:prstGeom>
          <a:noFill/>
          <a:ln>
            <a:noFill/>
          </a:ln>
        </p:spPr>
      </p:pic>
      <p:sp>
        <p:nvSpPr>
          <p:cNvPr id="214" name="Google Shape;214;p42"/>
          <p:cNvSpPr txBox="1">
            <a:spLocks noGrp="1"/>
          </p:cNvSpPr>
          <p:nvPr>
            <p:ph type="body" idx="2"/>
          </p:nvPr>
        </p:nvSpPr>
        <p:spPr>
          <a:xfrm>
            <a:off x="0" y="4344225"/>
            <a:ext cx="9038400" cy="773400"/>
          </a:xfrm>
          <a:prstGeom prst="rect">
            <a:avLst/>
          </a:prstGeom>
        </p:spPr>
        <p:txBody>
          <a:bodyPr spcFirstLastPara="1" wrap="square" lIns="34275" tIns="34275" rIns="34275" bIns="34275" anchor="t" anchorCtr="0">
            <a:noAutofit/>
          </a:bodyPr>
          <a:lstStyle/>
          <a:p>
            <a:pPr marL="457200" lvl="0" indent="0" algn="ctr" rtl="0">
              <a:spcBef>
                <a:spcPts val="800"/>
              </a:spcBef>
              <a:spcAft>
                <a:spcPts val="0"/>
              </a:spcAft>
              <a:buNone/>
            </a:pPr>
            <a:r>
              <a:rPr lang="en" b="1">
                <a:solidFill>
                  <a:schemeClr val="dk1"/>
                </a:solidFill>
                <a:latin typeface="Times New Roman"/>
                <a:ea typeface="Times New Roman"/>
                <a:cs typeface="Times New Roman"/>
                <a:sym typeface="Times New Roman"/>
              </a:rPr>
              <a:t>Answer: </a:t>
            </a:r>
            <a:r>
              <a:rPr lang="en" b="1">
                <a:solidFill>
                  <a:srgbClr val="7030A0"/>
                </a:solidFill>
              </a:rPr>
              <a:t>YES</a:t>
            </a:r>
            <a:endParaRPr sz="1800">
              <a:solidFill>
                <a:schemeClr val="dk1"/>
              </a:solidFill>
            </a:endParaRPr>
          </a:p>
        </p:txBody>
      </p:sp>
      <p:sp>
        <p:nvSpPr>
          <p:cNvPr id="215" name="Google Shape;215;p42"/>
          <p:cNvSpPr/>
          <p:nvPr/>
        </p:nvSpPr>
        <p:spPr>
          <a:xfrm>
            <a:off x="6177750" y="1909800"/>
            <a:ext cx="512400" cy="428700"/>
          </a:xfrm>
          <a:prstGeom prst="ellipse">
            <a:avLst/>
          </a:prstGeom>
          <a:noFill/>
          <a:ln w="19050" cap="flat" cmpd="sng">
            <a:solidFill>
              <a:srgbClr val="7030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2"/>
          <p:cNvSpPr txBox="1"/>
          <p:nvPr/>
        </p:nvSpPr>
        <p:spPr>
          <a:xfrm>
            <a:off x="6019375" y="773900"/>
            <a:ext cx="3065400" cy="484800"/>
          </a:xfrm>
          <a:prstGeom prst="rect">
            <a:avLst/>
          </a:prstGeom>
          <a:noFill/>
          <a:ln w="9525" cap="flat" cmpd="sng">
            <a:solidFill>
              <a:srgbClr val="000000"/>
            </a:solidFill>
            <a:prstDash val="solid"/>
            <a:round/>
            <a:headEnd type="none" w="sm" len="sm"/>
            <a:tailEnd type="none" w="sm" len="sm"/>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 sz="1350">
                <a:solidFill>
                  <a:srgbClr val="000000"/>
                </a:solidFill>
                <a:latin typeface="Calibri"/>
                <a:ea typeface="Calibri"/>
                <a:cs typeface="Calibri"/>
                <a:sym typeface="Calibri"/>
              </a:rPr>
              <a:t>Intermittent AV runs belief update until the intent of Human is determined </a:t>
            </a:r>
            <a:endParaRPr sz="1350" b="0" i="0" u="none" strike="noStrike" cap="none">
              <a:solidFill>
                <a:srgbClr val="000000"/>
              </a:solidFill>
              <a:latin typeface="Arial"/>
              <a:ea typeface="Arial"/>
              <a:cs typeface="Arial"/>
              <a:sym typeface="Arial"/>
            </a:endParaRPr>
          </a:p>
        </p:txBody>
      </p:sp>
      <p:cxnSp>
        <p:nvCxnSpPr>
          <p:cNvPr id="217" name="Google Shape;217;p42"/>
          <p:cNvCxnSpPr/>
          <p:nvPr/>
        </p:nvCxnSpPr>
        <p:spPr>
          <a:xfrm>
            <a:off x="6243025" y="1267250"/>
            <a:ext cx="190800" cy="6426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cxnSp>
        <p:nvCxnSpPr>
          <p:cNvPr id="222" name="Google Shape;222;p43"/>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223" name="Google Shape;223;p43"/>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224" name="Google Shape;224;p43"/>
          <p:cNvSpPr/>
          <p:nvPr/>
        </p:nvSpPr>
        <p:spPr>
          <a:xfrm>
            <a:off x="184609" y="215188"/>
            <a:ext cx="7136400" cy="3621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rgbClr val="000000"/>
              </a:buClr>
              <a:buSzPts val="2100"/>
              <a:buFont typeface="Times New Roman"/>
              <a:buNone/>
            </a:pPr>
            <a:endParaRPr sz="1800"/>
          </a:p>
        </p:txBody>
      </p:sp>
      <p:graphicFrame>
        <p:nvGraphicFramePr>
          <p:cNvPr id="225" name="Google Shape;225;p43"/>
          <p:cNvGraphicFramePr/>
          <p:nvPr/>
        </p:nvGraphicFramePr>
        <p:xfrm>
          <a:off x="1016475" y="870500"/>
          <a:ext cx="6542550" cy="2525175"/>
        </p:xfrm>
        <a:graphic>
          <a:graphicData uri="http://schemas.openxmlformats.org/drawingml/2006/table">
            <a:tbl>
              <a:tblPr>
                <a:noFill/>
                <a:tableStyleId>{666617DA-B8EE-4BC1-A367-64ADB6942E2D}</a:tableStyleId>
              </a:tblPr>
              <a:tblGrid>
                <a:gridCol w="1540175">
                  <a:extLst>
                    <a:ext uri="{9D8B030D-6E8A-4147-A177-3AD203B41FA5}">
                      <a16:colId xmlns:a16="http://schemas.microsoft.com/office/drawing/2014/main" val="20000"/>
                    </a:ext>
                  </a:extLst>
                </a:gridCol>
                <a:gridCol w="1638500">
                  <a:extLst>
                    <a:ext uri="{9D8B030D-6E8A-4147-A177-3AD203B41FA5}">
                      <a16:colId xmlns:a16="http://schemas.microsoft.com/office/drawing/2014/main" val="20001"/>
                    </a:ext>
                  </a:extLst>
                </a:gridCol>
                <a:gridCol w="1750800">
                  <a:extLst>
                    <a:ext uri="{9D8B030D-6E8A-4147-A177-3AD203B41FA5}">
                      <a16:colId xmlns:a16="http://schemas.microsoft.com/office/drawing/2014/main" val="20002"/>
                    </a:ext>
                  </a:extLst>
                </a:gridCol>
                <a:gridCol w="1613075">
                  <a:extLst>
                    <a:ext uri="{9D8B030D-6E8A-4147-A177-3AD203B41FA5}">
                      <a16:colId xmlns:a16="http://schemas.microsoft.com/office/drawing/2014/main" val="20003"/>
                    </a:ext>
                  </a:extLst>
                </a:gridCol>
              </a:tblGrid>
              <a:tr h="640925">
                <a:tc>
                  <a:txBody>
                    <a:bodyPr/>
                    <a:lstStyle/>
                    <a:p>
                      <a:pPr marL="0" lvl="0" indent="0" algn="l" rtl="0">
                        <a:spcBef>
                          <a:spcPts val="0"/>
                        </a:spcBef>
                        <a:spcAft>
                          <a:spcPts val="0"/>
                        </a:spcAft>
                        <a:buNone/>
                      </a:pPr>
                      <a:r>
                        <a:rPr lang="en" b="1"/>
                        <a:t>Parameters</a:t>
                      </a:r>
                      <a:endParaRPr b="1"/>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t>Empathetic</a:t>
                      </a:r>
                      <a:endParaRPr b="1"/>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t>Non-Empathetic</a:t>
                      </a:r>
                      <a:endParaRPr b="1"/>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t>Intermittent</a:t>
                      </a:r>
                      <a:endParaRPr b="1"/>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410150">
                <a:tc>
                  <a:txBody>
                    <a:bodyPr/>
                    <a:lstStyle/>
                    <a:p>
                      <a:pPr marL="0" lvl="0" indent="0" algn="l" rtl="0">
                        <a:spcBef>
                          <a:spcPts val="0"/>
                        </a:spcBef>
                        <a:spcAft>
                          <a:spcPts val="0"/>
                        </a:spcAft>
                        <a:buNone/>
                      </a:pPr>
                      <a:r>
                        <a:rPr lang="en"/>
                        <a:t>Memory (KB)</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3.11±0.28</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a:solidFill>
                            <a:schemeClr val="dk1"/>
                          </a:solidFill>
                        </a:rPr>
                        <a:t>2.95±0.95</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1.27±0.34</a:t>
                      </a:r>
                      <a:endParaRPr b="1">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16600">
                <a:tc>
                  <a:txBody>
                    <a:bodyPr/>
                    <a:lstStyle/>
                    <a:p>
                      <a:pPr marL="0" lvl="0" indent="0" algn="l" rtl="0">
                        <a:spcBef>
                          <a:spcPts val="0"/>
                        </a:spcBef>
                        <a:spcAft>
                          <a:spcPts val="0"/>
                        </a:spcAft>
                        <a:buNone/>
                      </a:pPr>
                      <a:r>
                        <a:rPr lang="en"/>
                        <a:t>Time (s)</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291.47±46.79</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155.20±14.62</a:t>
                      </a:r>
                      <a:endParaRPr b="1">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170.32±14.18</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640900">
                <a:tc>
                  <a:txBody>
                    <a:bodyPr/>
                    <a:lstStyle/>
                    <a:p>
                      <a:pPr marL="0" lvl="0" indent="0" algn="l" rtl="0">
                        <a:spcBef>
                          <a:spcPts val="0"/>
                        </a:spcBef>
                        <a:spcAft>
                          <a:spcPts val="0"/>
                        </a:spcAft>
                        <a:buNone/>
                      </a:pPr>
                      <a:r>
                        <a:rPr lang="en"/>
                        <a:t>Value</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-1.14e5</a:t>
                      </a:r>
                      <a:br>
                        <a:rPr lang="en"/>
                      </a:br>
                      <a:r>
                        <a:rPr lang="en"/>
                        <a:t>±6.58e3</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t>-1.32e5</a:t>
                      </a:r>
                      <a:endParaRPr/>
                    </a:p>
                    <a:p>
                      <a:pPr marL="0" lvl="0" indent="0" algn="l" rtl="0">
                        <a:spcBef>
                          <a:spcPts val="0"/>
                        </a:spcBef>
                        <a:spcAft>
                          <a:spcPts val="0"/>
                        </a:spcAft>
                        <a:buNone/>
                      </a:pPr>
                      <a:r>
                        <a:rPr lang="en"/>
                        <a:t>±6.37e3</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-1.09e5</a:t>
                      </a:r>
                      <a:endParaRPr b="1">
                        <a:solidFill>
                          <a:schemeClr val="dk1"/>
                        </a:solidFill>
                      </a:endParaRPr>
                    </a:p>
                    <a:p>
                      <a:pPr marL="0" lvl="0" indent="0" algn="l" rtl="0">
                        <a:spcBef>
                          <a:spcPts val="0"/>
                        </a:spcBef>
                        <a:spcAft>
                          <a:spcPts val="0"/>
                        </a:spcAft>
                        <a:buNone/>
                      </a:pPr>
                      <a:r>
                        <a:rPr lang="en" b="1">
                          <a:solidFill>
                            <a:schemeClr val="dk1"/>
                          </a:solidFill>
                        </a:rPr>
                        <a:t>±4.17e3</a:t>
                      </a:r>
                      <a:endParaRPr b="1">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416600">
                <a:tc>
                  <a:txBody>
                    <a:bodyPr/>
                    <a:lstStyle/>
                    <a:p>
                      <a:pPr marL="0" lvl="0" indent="0" algn="l" rtl="0">
                        <a:spcBef>
                          <a:spcPts val="0"/>
                        </a:spcBef>
                        <a:spcAft>
                          <a:spcPts val="0"/>
                        </a:spcAft>
                        <a:buNone/>
                      </a:pPr>
                      <a:r>
                        <a:rPr lang="en"/>
                        <a:t>Distance</a:t>
                      </a:r>
                      <a:endParaRPr/>
                    </a:p>
                  </a:txBody>
                  <a:tcPr marL="91425" marR="91425" marT="91425" marB="91425">
                    <a:lnL w="28575" cap="flat" cmpd="sng">
                      <a:solidFill>
                        <a:srgbClr val="9E9E9E"/>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1.43±0.05</a:t>
                      </a:r>
                      <a:endParaRPr b="1">
                        <a:solidFill>
                          <a:schemeClr val="dk1"/>
                        </a:solidFill>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t>1.33±0.07</a:t>
                      </a:r>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rPr>
                        <a:t>1.42±0.15</a:t>
                      </a:r>
                      <a:endParaRPr>
                        <a:solidFill>
                          <a:schemeClr val="dk1"/>
                        </a:solidFill>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26" name="Google Shape;226;p43"/>
          <p:cNvSpPr txBox="1"/>
          <p:nvPr/>
        </p:nvSpPr>
        <p:spPr>
          <a:xfrm>
            <a:off x="503800" y="3524825"/>
            <a:ext cx="8154600" cy="16890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800">
                <a:solidFill>
                  <a:schemeClr val="dk1"/>
                </a:solidFill>
                <a:latin typeface="Calibri"/>
                <a:ea typeface="Calibri"/>
                <a:cs typeface="Calibri"/>
                <a:sym typeface="Calibri"/>
              </a:rPr>
              <a:t>Intermittent Intent Inference performs similar navigations as compared to the continuous inference algorithm while saving significant memory and time</a:t>
            </a:r>
            <a:endParaRPr sz="1800">
              <a:solidFill>
                <a:schemeClr val="dk1"/>
              </a:solidFill>
              <a:latin typeface="Calibri"/>
              <a:ea typeface="Calibri"/>
              <a:cs typeface="Calibri"/>
              <a:sym typeface="Calibri"/>
            </a:endParaRPr>
          </a:p>
          <a:p>
            <a:pPr marL="457200" lvl="0" indent="0" algn="ctr" rtl="0">
              <a:lnSpc>
                <a:spcPct val="90000"/>
              </a:lnSpc>
              <a:spcBef>
                <a:spcPts val="1600"/>
              </a:spcBef>
              <a:spcAft>
                <a:spcPts val="0"/>
              </a:spcAft>
              <a:buClr>
                <a:schemeClr val="dk1"/>
              </a:buClr>
              <a:buSzPts val="1100"/>
              <a:buFont typeface="Arial"/>
              <a:buNone/>
            </a:pPr>
            <a:r>
              <a:rPr lang="en" sz="2100" b="1">
                <a:solidFill>
                  <a:schemeClr val="dk1"/>
                </a:solidFill>
                <a:latin typeface="Times New Roman"/>
                <a:ea typeface="Times New Roman"/>
                <a:cs typeface="Times New Roman"/>
                <a:sym typeface="Times New Roman"/>
              </a:rPr>
              <a:t>Answer: </a:t>
            </a:r>
            <a:r>
              <a:rPr lang="en" sz="2100" b="1">
                <a:solidFill>
                  <a:schemeClr val="accent6"/>
                </a:solidFill>
                <a:latin typeface="Calibri"/>
                <a:ea typeface="Calibri"/>
                <a:cs typeface="Calibri"/>
                <a:sym typeface="Calibri"/>
              </a:rPr>
              <a:t>NO</a:t>
            </a:r>
            <a:endParaRPr sz="2100">
              <a:solidFill>
                <a:schemeClr val="dk1"/>
              </a:solidFill>
              <a:latin typeface="Calibri"/>
              <a:ea typeface="Calibri"/>
              <a:cs typeface="Calibri"/>
              <a:sym typeface="Calibri"/>
            </a:endParaRPr>
          </a:p>
          <a:p>
            <a:pPr marL="0" lvl="0" indent="0" algn="just" rtl="0">
              <a:lnSpc>
                <a:spcPct val="115000"/>
              </a:lnSpc>
              <a:spcBef>
                <a:spcPts val="0"/>
              </a:spcBef>
              <a:spcAft>
                <a:spcPts val="0"/>
              </a:spcAft>
              <a:buNone/>
            </a:pPr>
            <a:endParaRPr sz="1800">
              <a:solidFill>
                <a:schemeClr val="dk1"/>
              </a:solidFill>
              <a:latin typeface="Calibri"/>
              <a:ea typeface="Calibri"/>
              <a:cs typeface="Calibri"/>
              <a:sym typeface="Calibri"/>
            </a:endParaRPr>
          </a:p>
          <a:p>
            <a:pPr marL="0" lvl="0" indent="0" algn="just" rtl="0">
              <a:lnSpc>
                <a:spcPct val="115000"/>
              </a:lnSpc>
              <a:spcBef>
                <a:spcPts val="1600"/>
              </a:spcBef>
              <a:spcAft>
                <a:spcPts val="0"/>
              </a:spcAft>
              <a:buNone/>
            </a:pPr>
            <a:endParaRPr sz="1800">
              <a:latin typeface="Calibri"/>
              <a:ea typeface="Calibri"/>
              <a:cs typeface="Calibri"/>
              <a:sym typeface="Calibri"/>
            </a:endParaRPr>
          </a:p>
          <a:p>
            <a:pPr marL="0" lvl="0" indent="0" algn="just" rtl="0">
              <a:lnSpc>
                <a:spcPct val="115000"/>
              </a:lnSpc>
              <a:spcBef>
                <a:spcPts val="1600"/>
              </a:spcBef>
              <a:spcAft>
                <a:spcPts val="0"/>
              </a:spcAft>
              <a:buClr>
                <a:schemeClr val="dk1"/>
              </a:buClr>
              <a:buSzPts val="1100"/>
              <a:buFont typeface="Arial"/>
              <a:buNone/>
            </a:pPr>
            <a:endParaRPr sz="1800" b="1">
              <a:latin typeface="Calibri"/>
              <a:ea typeface="Calibri"/>
              <a:cs typeface="Calibri"/>
              <a:sym typeface="Calibri"/>
            </a:endParaRPr>
          </a:p>
          <a:p>
            <a:pPr marL="0" lvl="0" indent="0" algn="just" rtl="0">
              <a:lnSpc>
                <a:spcPct val="115000"/>
              </a:lnSpc>
              <a:spcBef>
                <a:spcPts val="1600"/>
              </a:spcBef>
              <a:spcAft>
                <a:spcPts val="1600"/>
              </a:spcAft>
              <a:buNone/>
            </a:pPr>
            <a:endParaRPr sz="1800">
              <a:latin typeface="Calibri"/>
              <a:ea typeface="Calibri"/>
              <a:cs typeface="Calibri"/>
              <a:sym typeface="Calibri"/>
            </a:endParaRPr>
          </a:p>
        </p:txBody>
      </p:sp>
      <p:pic>
        <p:nvPicPr>
          <p:cNvPr id="227" name="Google Shape;227;p43"/>
          <p:cNvPicPr preferRelativeResize="0"/>
          <p:nvPr/>
        </p:nvPicPr>
        <p:blipFill>
          <a:blip r:embed="rId3">
            <a:alphaModFix/>
          </a:blip>
          <a:stretch>
            <a:fillRect/>
          </a:stretch>
        </p:blipFill>
        <p:spPr>
          <a:xfrm rot="10800000">
            <a:off x="-31" y="17"/>
            <a:ext cx="9117074" cy="241175"/>
          </a:xfrm>
          <a:prstGeom prst="rect">
            <a:avLst/>
          </a:prstGeom>
          <a:noFill/>
          <a:ln>
            <a:noFill/>
          </a:ln>
        </p:spPr>
      </p:pic>
      <p:sp>
        <p:nvSpPr>
          <p:cNvPr id="228" name="Google Shape;228;p43"/>
          <p:cNvSpPr txBox="1"/>
          <p:nvPr/>
        </p:nvSpPr>
        <p:spPr>
          <a:xfrm>
            <a:off x="0" y="0"/>
            <a:ext cx="7009200" cy="276900"/>
          </a:xfrm>
          <a:prstGeom prst="rect">
            <a:avLst/>
          </a:prstGeom>
          <a:noFill/>
          <a:ln>
            <a:noFill/>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en" sz="600">
                <a:solidFill>
                  <a:srgbClr val="FFFFFF"/>
                </a:solidFill>
              </a:rPr>
              <a:t>When Shall I Estimate Your Intent? Costs and Benefits of Intent Inference in Multi-Agent Interactions</a:t>
            </a:r>
            <a:r>
              <a:rPr lang="en" sz="600" i="1">
                <a:solidFill>
                  <a:srgbClr val="FFFFFF"/>
                </a:solidFill>
                <a:latin typeface="Georgia"/>
                <a:ea typeface="Georgia"/>
                <a:cs typeface="Georgia"/>
                <a:sym typeface="Georgia"/>
              </a:rPr>
              <a:t> | </a:t>
            </a:r>
            <a:r>
              <a:rPr lang="en" sz="600">
                <a:solidFill>
                  <a:srgbClr val="FFFFFF"/>
                </a:solidFill>
              </a:rPr>
              <a:t>Results</a:t>
            </a:r>
            <a:endParaRPr sz="600">
              <a:solidFill>
                <a:srgbClr val="FFFFFF"/>
              </a:solidFill>
            </a:endParaRPr>
          </a:p>
        </p:txBody>
      </p:sp>
      <p:pic>
        <p:nvPicPr>
          <p:cNvPr id="229" name="Google Shape;229;p43"/>
          <p:cNvPicPr preferRelativeResize="0"/>
          <p:nvPr/>
        </p:nvPicPr>
        <p:blipFill rotWithShape="1">
          <a:blip r:embed="rId4">
            <a:alphaModFix/>
          </a:blip>
          <a:srcRect/>
          <a:stretch/>
        </p:blipFill>
        <p:spPr>
          <a:xfrm>
            <a:off x="7010751" y="261800"/>
            <a:ext cx="2011848" cy="362100"/>
          </a:xfrm>
          <a:prstGeom prst="rect">
            <a:avLst/>
          </a:prstGeom>
          <a:noFill/>
          <a:ln>
            <a:noFill/>
          </a:ln>
        </p:spPr>
      </p:pic>
      <p:sp>
        <p:nvSpPr>
          <p:cNvPr id="230" name="Google Shape;230;p43"/>
          <p:cNvSpPr/>
          <p:nvPr/>
        </p:nvSpPr>
        <p:spPr>
          <a:xfrm>
            <a:off x="184609" y="215188"/>
            <a:ext cx="7136400" cy="362100"/>
          </a:xfrm>
          <a:prstGeom prst="rect">
            <a:avLst/>
          </a:prstGeom>
          <a:noFill/>
          <a:ln>
            <a:noFill/>
          </a:ln>
        </p:spPr>
        <p:txBody>
          <a:bodyPr spcFirstLastPara="1" wrap="square" lIns="34275" tIns="34275" rIns="34275" bIns="34275" anchor="t" anchorCtr="0">
            <a:noAutofit/>
          </a:bodyPr>
          <a:lstStyle/>
          <a:p>
            <a:pPr marL="0" lvl="0" indent="0" algn="l" rtl="0">
              <a:spcBef>
                <a:spcPts val="0"/>
              </a:spcBef>
              <a:spcAft>
                <a:spcPts val="0"/>
              </a:spcAft>
              <a:buNone/>
            </a:pPr>
            <a:r>
              <a:rPr lang="en" sz="1800" b="1">
                <a:solidFill>
                  <a:schemeClr val="accent6"/>
                </a:solidFill>
                <a:latin typeface="Calibri"/>
                <a:ea typeface="Calibri"/>
                <a:cs typeface="Calibri"/>
                <a:sym typeface="Calibri"/>
              </a:rPr>
              <a:t>Frequency</a:t>
            </a:r>
            <a:r>
              <a:rPr lang="en" sz="2100" b="1">
                <a:solidFill>
                  <a:schemeClr val="dk1"/>
                </a:solidFill>
                <a:latin typeface="Times New Roman"/>
                <a:ea typeface="Times New Roman"/>
                <a:cs typeface="Times New Roman"/>
                <a:sym typeface="Times New Roman"/>
              </a:rPr>
              <a:t> of intent inference: Cost and benefits </a:t>
            </a:r>
            <a:endParaRPr sz="2100" b="1"/>
          </a:p>
        </p:txBody>
      </p:sp>
      <p:cxnSp>
        <p:nvCxnSpPr>
          <p:cNvPr id="231" name="Google Shape;231;p43"/>
          <p:cNvCxnSpPr/>
          <p:nvPr/>
        </p:nvCxnSpPr>
        <p:spPr>
          <a:xfrm flipH="1">
            <a:off x="2329850" y="1572075"/>
            <a:ext cx="8100" cy="314400"/>
          </a:xfrm>
          <a:prstGeom prst="straightConnector1">
            <a:avLst/>
          </a:prstGeom>
          <a:noFill/>
          <a:ln w="19050" cap="flat" cmpd="sng">
            <a:solidFill>
              <a:schemeClr val="dk1"/>
            </a:solidFill>
            <a:prstDash val="solid"/>
            <a:round/>
            <a:headEnd type="none" w="med" len="med"/>
            <a:tailEnd type="triangle" w="med" len="med"/>
          </a:ln>
        </p:spPr>
      </p:cxnSp>
      <p:cxnSp>
        <p:nvCxnSpPr>
          <p:cNvPr id="232" name="Google Shape;232;p43"/>
          <p:cNvCxnSpPr/>
          <p:nvPr/>
        </p:nvCxnSpPr>
        <p:spPr>
          <a:xfrm flipH="1">
            <a:off x="2329850" y="1947575"/>
            <a:ext cx="8100" cy="314400"/>
          </a:xfrm>
          <a:prstGeom prst="straightConnector1">
            <a:avLst/>
          </a:prstGeom>
          <a:noFill/>
          <a:ln w="19050" cap="flat" cmpd="sng">
            <a:solidFill>
              <a:schemeClr val="dk1"/>
            </a:solidFill>
            <a:prstDash val="solid"/>
            <a:round/>
            <a:headEnd type="none" w="med" len="med"/>
            <a:tailEnd type="triangle" w="med" len="med"/>
          </a:ln>
        </p:spPr>
      </p:cxnSp>
      <p:cxnSp>
        <p:nvCxnSpPr>
          <p:cNvPr id="233" name="Google Shape;233;p43"/>
          <p:cNvCxnSpPr/>
          <p:nvPr/>
        </p:nvCxnSpPr>
        <p:spPr>
          <a:xfrm rot="10800000">
            <a:off x="2333900" y="2382127"/>
            <a:ext cx="0" cy="304800"/>
          </a:xfrm>
          <a:prstGeom prst="straightConnector1">
            <a:avLst/>
          </a:prstGeom>
          <a:noFill/>
          <a:ln w="19050" cap="flat" cmpd="sng">
            <a:solidFill>
              <a:schemeClr val="dk1"/>
            </a:solidFill>
            <a:prstDash val="solid"/>
            <a:round/>
            <a:headEnd type="none" w="med" len="med"/>
            <a:tailEnd type="triangle" w="med" len="med"/>
          </a:ln>
        </p:spPr>
      </p:cxnSp>
      <p:cxnSp>
        <p:nvCxnSpPr>
          <p:cNvPr id="234" name="Google Shape;234;p43"/>
          <p:cNvCxnSpPr/>
          <p:nvPr/>
        </p:nvCxnSpPr>
        <p:spPr>
          <a:xfrm rot="10800000">
            <a:off x="2333900" y="3007851"/>
            <a:ext cx="0" cy="304800"/>
          </a:xfrm>
          <a:prstGeom prst="straightConnector1">
            <a:avLst/>
          </a:prstGeom>
          <a:noFill/>
          <a:ln w="19050" cap="flat" cmpd="sng">
            <a:solidFill>
              <a:schemeClr val="dk1"/>
            </a:solidFill>
            <a:prstDash val="solid"/>
            <a:round/>
            <a:headEnd type="none" w="med" len="med"/>
            <a:tailEnd type="triangl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cxnSp>
        <p:nvCxnSpPr>
          <p:cNvPr id="239" name="Google Shape;239;p44"/>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240" name="Google Shape;240;p44"/>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241" name="Google Shape;241;p44"/>
          <p:cNvSpPr/>
          <p:nvPr/>
        </p:nvSpPr>
        <p:spPr>
          <a:xfrm>
            <a:off x="184609" y="215188"/>
            <a:ext cx="7136400" cy="3621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rgbClr val="000000"/>
              </a:buClr>
              <a:buSzPts val="2100"/>
              <a:buFont typeface="Times New Roman"/>
              <a:buNone/>
            </a:pPr>
            <a:r>
              <a:rPr lang="en" sz="2100" b="1">
                <a:latin typeface="Times New Roman"/>
                <a:ea typeface="Times New Roman"/>
                <a:cs typeface="Times New Roman"/>
                <a:sym typeface="Times New Roman"/>
              </a:rPr>
              <a:t>What is good choice of </a:t>
            </a:r>
            <a:r>
              <a:rPr lang="en" sz="2100" b="1">
                <a:solidFill>
                  <a:srgbClr val="FF0000"/>
                </a:solidFill>
                <a:latin typeface="Times New Roman"/>
                <a:ea typeface="Times New Roman"/>
                <a:cs typeface="Times New Roman"/>
                <a:sym typeface="Times New Roman"/>
              </a:rPr>
              <a:t>trigger</a:t>
            </a:r>
            <a:r>
              <a:rPr lang="en" sz="2100" b="1">
                <a:latin typeface="Times New Roman"/>
                <a:ea typeface="Times New Roman"/>
                <a:cs typeface="Times New Roman"/>
                <a:sym typeface="Times New Roman"/>
              </a:rPr>
              <a:t> for intent inference?</a:t>
            </a:r>
            <a:endParaRPr sz="1800"/>
          </a:p>
        </p:txBody>
      </p:sp>
      <p:pic>
        <p:nvPicPr>
          <p:cNvPr id="242" name="Google Shape;242;p44"/>
          <p:cNvPicPr preferRelativeResize="0"/>
          <p:nvPr/>
        </p:nvPicPr>
        <p:blipFill>
          <a:blip r:embed="rId3">
            <a:alphaModFix/>
          </a:blip>
          <a:stretch>
            <a:fillRect/>
          </a:stretch>
        </p:blipFill>
        <p:spPr>
          <a:xfrm>
            <a:off x="6695913" y="800100"/>
            <a:ext cx="2299326" cy="2299348"/>
          </a:xfrm>
          <a:prstGeom prst="rect">
            <a:avLst/>
          </a:prstGeom>
          <a:noFill/>
          <a:ln>
            <a:noFill/>
          </a:ln>
        </p:spPr>
      </p:pic>
      <p:sp>
        <p:nvSpPr>
          <p:cNvPr id="243" name="Google Shape;243;p44"/>
          <p:cNvSpPr txBox="1"/>
          <p:nvPr/>
        </p:nvSpPr>
        <p:spPr>
          <a:xfrm>
            <a:off x="6633100" y="3331900"/>
            <a:ext cx="2662500" cy="411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a:solidFill>
                  <a:srgbClr val="595959"/>
                </a:solidFill>
              </a:rPr>
              <a:t>In presence of noise, the AV collides with the Human vehicle</a:t>
            </a:r>
            <a:endParaRPr sz="1000" b="1">
              <a:solidFill>
                <a:srgbClr val="595959"/>
              </a:solidFill>
            </a:endParaRPr>
          </a:p>
          <a:p>
            <a:pPr marL="0" lvl="0" indent="0" algn="l" rtl="0">
              <a:lnSpc>
                <a:spcPct val="115000"/>
              </a:lnSpc>
              <a:spcBef>
                <a:spcPts val="1600"/>
              </a:spcBef>
              <a:spcAft>
                <a:spcPts val="1600"/>
              </a:spcAft>
              <a:buNone/>
            </a:pPr>
            <a:r>
              <a:rPr lang="en" sz="1800">
                <a:solidFill>
                  <a:srgbClr val="595959"/>
                </a:solidFill>
              </a:rPr>
              <a:t> </a:t>
            </a:r>
            <a:endParaRPr sz="1800">
              <a:solidFill>
                <a:srgbClr val="595959"/>
              </a:solidFill>
            </a:endParaRPr>
          </a:p>
        </p:txBody>
      </p:sp>
      <p:pic>
        <p:nvPicPr>
          <p:cNvPr id="244" name="Google Shape;244;p44"/>
          <p:cNvPicPr preferRelativeResize="0"/>
          <p:nvPr/>
        </p:nvPicPr>
        <p:blipFill>
          <a:blip r:embed="rId4">
            <a:alphaModFix/>
          </a:blip>
          <a:stretch>
            <a:fillRect/>
          </a:stretch>
        </p:blipFill>
        <p:spPr>
          <a:xfrm>
            <a:off x="4147626" y="846701"/>
            <a:ext cx="2299326" cy="2299298"/>
          </a:xfrm>
          <a:prstGeom prst="rect">
            <a:avLst/>
          </a:prstGeom>
          <a:noFill/>
          <a:ln>
            <a:noFill/>
          </a:ln>
        </p:spPr>
      </p:pic>
      <p:sp>
        <p:nvSpPr>
          <p:cNvPr id="245" name="Google Shape;245;p44"/>
          <p:cNvSpPr txBox="1"/>
          <p:nvPr/>
        </p:nvSpPr>
        <p:spPr>
          <a:xfrm>
            <a:off x="4326225" y="3333950"/>
            <a:ext cx="2369700" cy="411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a:solidFill>
                  <a:srgbClr val="595959"/>
                </a:solidFill>
              </a:rPr>
              <a:t>In absence of noise, the AV does not collide with the Human vehicle</a:t>
            </a:r>
            <a:endParaRPr sz="1000" b="1">
              <a:solidFill>
                <a:srgbClr val="595959"/>
              </a:solidFill>
            </a:endParaRPr>
          </a:p>
          <a:p>
            <a:pPr marL="0" lvl="0" indent="0" algn="l" rtl="0">
              <a:lnSpc>
                <a:spcPct val="115000"/>
              </a:lnSpc>
              <a:spcBef>
                <a:spcPts val="1600"/>
              </a:spcBef>
              <a:spcAft>
                <a:spcPts val="1600"/>
              </a:spcAft>
              <a:buNone/>
            </a:pPr>
            <a:r>
              <a:rPr lang="en" sz="1800">
                <a:solidFill>
                  <a:srgbClr val="595959"/>
                </a:solidFill>
              </a:rPr>
              <a:t> </a:t>
            </a:r>
            <a:endParaRPr sz="1800">
              <a:solidFill>
                <a:srgbClr val="595959"/>
              </a:solidFill>
            </a:endParaRPr>
          </a:p>
        </p:txBody>
      </p:sp>
      <p:graphicFrame>
        <p:nvGraphicFramePr>
          <p:cNvPr id="246" name="Google Shape;246;p44"/>
          <p:cNvGraphicFramePr/>
          <p:nvPr/>
        </p:nvGraphicFramePr>
        <p:xfrm>
          <a:off x="184600" y="1632500"/>
          <a:ext cx="3552525" cy="2626725"/>
        </p:xfrm>
        <a:graphic>
          <a:graphicData uri="http://schemas.openxmlformats.org/drawingml/2006/table">
            <a:tbl>
              <a:tblPr>
                <a:noFill/>
                <a:tableStyleId>{666617DA-B8EE-4BC1-A367-64ADB6942E2D}</a:tableStyleId>
              </a:tblPr>
              <a:tblGrid>
                <a:gridCol w="1109950">
                  <a:extLst>
                    <a:ext uri="{9D8B030D-6E8A-4147-A177-3AD203B41FA5}">
                      <a16:colId xmlns:a16="http://schemas.microsoft.com/office/drawing/2014/main" val="20000"/>
                    </a:ext>
                  </a:extLst>
                </a:gridCol>
                <a:gridCol w="1180825">
                  <a:extLst>
                    <a:ext uri="{9D8B030D-6E8A-4147-A177-3AD203B41FA5}">
                      <a16:colId xmlns:a16="http://schemas.microsoft.com/office/drawing/2014/main" val="20001"/>
                    </a:ext>
                  </a:extLst>
                </a:gridCol>
                <a:gridCol w="1261750">
                  <a:extLst>
                    <a:ext uri="{9D8B030D-6E8A-4147-A177-3AD203B41FA5}">
                      <a16:colId xmlns:a16="http://schemas.microsoft.com/office/drawing/2014/main" val="20002"/>
                    </a:ext>
                  </a:extLst>
                </a:gridCol>
              </a:tblGrid>
              <a:tr h="500300">
                <a:tc>
                  <a:txBody>
                    <a:bodyPr/>
                    <a:lstStyle/>
                    <a:p>
                      <a:pPr marL="0" lvl="0" indent="0" algn="l" rtl="0">
                        <a:spcBef>
                          <a:spcPts val="0"/>
                        </a:spcBef>
                        <a:spcAft>
                          <a:spcPts val="0"/>
                        </a:spcAft>
                        <a:buNone/>
                      </a:pPr>
                      <a:r>
                        <a:rPr lang="en" b="1"/>
                        <a:t>Noise Variance</a:t>
                      </a:r>
                      <a:endParaRPr b="1"/>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t>Collision Ratio</a:t>
                      </a:r>
                      <a:endParaRPr b="1"/>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t>Inference Ratio</a:t>
                      </a:r>
                      <a:endParaRPr b="1"/>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73375">
                <a:tc>
                  <a:txBody>
                    <a:bodyPr/>
                    <a:lstStyle/>
                    <a:p>
                      <a:pPr marL="0" lvl="0" indent="0" algn="l" rtl="0">
                        <a:spcBef>
                          <a:spcPts val="0"/>
                        </a:spcBef>
                        <a:spcAft>
                          <a:spcPts val="0"/>
                        </a:spcAft>
                        <a:buNone/>
                      </a:pPr>
                      <a:r>
                        <a:rPr lang="en"/>
                        <a:t>0.0</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0.100</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rPr>
                        <a:t>1.0±0.0</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73375">
                <a:tc>
                  <a:txBody>
                    <a:bodyPr/>
                    <a:lstStyle/>
                    <a:p>
                      <a:pPr marL="0" lvl="0" indent="0" algn="l" rtl="0">
                        <a:spcBef>
                          <a:spcPts val="0"/>
                        </a:spcBef>
                        <a:spcAft>
                          <a:spcPts val="0"/>
                        </a:spcAft>
                        <a:buNone/>
                      </a:pPr>
                      <a:r>
                        <a:rPr lang="en"/>
                        <a:t>0.00625</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0.129</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rPr>
                        <a:t>0.847±0.035</a:t>
                      </a:r>
                      <a:endParaRPr>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30250">
                <a:tc>
                  <a:txBody>
                    <a:bodyPr/>
                    <a:lstStyle/>
                    <a:p>
                      <a:pPr marL="0" lvl="0" indent="0" algn="l" rtl="0">
                        <a:spcBef>
                          <a:spcPts val="0"/>
                        </a:spcBef>
                        <a:spcAft>
                          <a:spcPts val="0"/>
                        </a:spcAft>
                        <a:buNone/>
                      </a:pPr>
                      <a:r>
                        <a:rPr lang="en"/>
                        <a:t>0.0125</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0.133</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0.155±0.089</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98275">
                <a:tc>
                  <a:txBody>
                    <a:bodyPr/>
                    <a:lstStyle/>
                    <a:p>
                      <a:pPr marL="0" lvl="0" indent="0" algn="l" rtl="0">
                        <a:spcBef>
                          <a:spcPts val="0"/>
                        </a:spcBef>
                        <a:spcAft>
                          <a:spcPts val="0"/>
                        </a:spcAft>
                        <a:buNone/>
                      </a:pPr>
                      <a:r>
                        <a:rPr lang="en"/>
                        <a:t>0.025</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0.145</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0.562±0.064</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376175">
                <a:tc>
                  <a:txBody>
                    <a:bodyPr/>
                    <a:lstStyle/>
                    <a:p>
                      <a:pPr marL="0" lvl="0" indent="0" algn="l" rtl="0">
                        <a:spcBef>
                          <a:spcPts val="0"/>
                        </a:spcBef>
                        <a:spcAft>
                          <a:spcPts val="0"/>
                        </a:spcAft>
                        <a:buNone/>
                      </a:pPr>
                      <a:r>
                        <a:rPr lang="en"/>
                        <a:t>0.05</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0.140</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0.810±0.051</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pic>
        <p:nvPicPr>
          <p:cNvPr id="247" name="Google Shape;247;p44"/>
          <p:cNvPicPr preferRelativeResize="0"/>
          <p:nvPr/>
        </p:nvPicPr>
        <p:blipFill>
          <a:blip r:embed="rId5">
            <a:alphaModFix/>
          </a:blip>
          <a:stretch>
            <a:fillRect/>
          </a:stretch>
        </p:blipFill>
        <p:spPr>
          <a:xfrm rot="10800000">
            <a:off x="-31" y="17"/>
            <a:ext cx="9117074" cy="241175"/>
          </a:xfrm>
          <a:prstGeom prst="rect">
            <a:avLst/>
          </a:prstGeom>
          <a:noFill/>
          <a:ln>
            <a:noFill/>
          </a:ln>
        </p:spPr>
      </p:pic>
      <p:sp>
        <p:nvSpPr>
          <p:cNvPr id="248" name="Google Shape;248;p44"/>
          <p:cNvSpPr txBox="1"/>
          <p:nvPr/>
        </p:nvSpPr>
        <p:spPr>
          <a:xfrm>
            <a:off x="0" y="0"/>
            <a:ext cx="7009200" cy="276900"/>
          </a:xfrm>
          <a:prstGeom prst="rect">
            <a:avLst/>
          </a:prstGeom>
          <a:noFill/>
          <a:ln>
            <a:noFill/>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en" sz="600">
                <a:solidFill>
                  <a:srgbClr val="FFFFFF"/>
                </a:solidFill>
              </a:rPr>
              <a:t>When Shall I Estimate Your Intent? Costs and Benefits of Intent Inference in Multi-Agent Interactions</a:t>
            </a:r>
            <a:r>
              <a:rPr lang="en" sz="600" i="1">
                <a:solidFill>
                  <a:srgbClr val="FFFFFF"/>
                </a:solidFill>
                <a:latin typeface="Georgia"/>
                <a:ea typeface="Georgia"/>
                <a:cs typeface="Georgia"/>
                <a:sym typeface="Georgia"/>
              </a:rPr>
              <a:t> | </a:t>
            </a:r>
            <a:r>
              <a:rPr lang="en" sz="600">
                <a:solidFill>
                  <a:srgbClr val="FFFFFF"/>
                </a:solidFill>
              </a:rPr>
              <a:t>Results</a:t>
            </a:r>
            <a:endParaRPr sz="600">
              <a:solidFill>
                <a:srgbClr val="FFFFFF"/>
              </a:solidFill>
            </a:endParaRPr>
          </a:p>
        </p:txBody>
      </p:sp>
      <p:pic>
        <p:nvPicPr>
          <p:cNvPr id="249" name="Google Shape;249;p44"/>
          <p:cNvPicPr preferRelativeResize="0"/>
          <p:nvPr/>
        </p:nvPicPr>
        <p:blipFill rotWithShape="1">
          <a:blip r:embed="rId6">
            <a:alphaModFix/>
          </a:blip>
          <a:srcRect/>
          <a:stretch/>
        </p:blipFill>
        <p:spPr>
          <a:xfrm>
            <a:off x="7010751" y="261800"/>
            <a:ext cx="2011848" cy="362100"/>
          </a:xfrm>
          <a:prstGeom prst="rect">
            <a:avLst/>
          </a:prstGeom>
          <a:noFill/>
          <a:ln>
            <a:noFill/>
          </a:ln>
        </p:spPr>
      </p:pic>
      <p:sp>
        <p:nvSpPr>
          <p:cNvPr id="250" name="Google Shape;250;p44"/>
          <p:cNvSpPr txBox="1">
            <a:spLocks noGrp="1"/>
          </p:cNvSpPr>
          <p:nvPr>
            <p:ph type="body" idx="2"/>
          </p:nvPr>
        </p:nvSpPr>
        <p:spPr>
          <a:xfrm>
            <a:off x="-109825" y="673900"/>
            <a:ext cx="4008600" cy="1005600"/>
          </a:xfrm>
          <a:prstGeom prst="rect">
            <a:avLst/>
          </a:prstGeom>
        </p:spPr>
        <p:txBody>
          <a:bodyPr spcFirstLastPara="1" wrap="square" lIns="34275" tIns="34275" rIns="34275" bIns="34275" anchor="t" anchorCtr="0">
            <a:noAutofit/>
          </a:bodyPr>
          <a:lstStyle/>
          <a:p>
            <a:pPr marL="457200" lvl="0" indent="-342900" algn="l" rtl="0">
              <a:spcBef>
                <a:spcPts val="800"/>
              </a:spcBef>
              <a:spcAft>
                <a:spcPts val="0"/>
              </a:spcAft>
              <a:buClr>
                <a:schemeClr val="dk1"/>
              </a:buClr>
              <a:buSzPts val="1800"/>
              <a:buChar char="•"/>
            </a:pPr>
            <a:r>
              <a:rPr lang="en" sz="1800">
                <a:solidFill>
                  <a:schemeClr val="dk1"/>
                </a:solidFill>
              </a:rPr>
              <a:t>Introduce noise in the AV’s perceived state of the Human for intermittent intent inference</a:t>
            </a:r>
            <a:endParaRPr sz="1800">
              <a:solidFill>
                <a:schemeClr val="dk1"/>
              </a:solidFill>
            </a:endParaRPr>
          </a:p>
        </p:txBody>
      </p:sp>
      <p:sp>
        <p:nvSpPr>
          <p:cNvPr id="251" name="Google Shape;251;p44"/>
          <p:cNvSpPr txBox="1">
            <a:spLocks noGrp="1"/>
          </p:cNvSpPr>
          <p:nvPr>
            <p:ph type="body" idx="2"/>
          </p:nvPr>
        </p:nvSpPr>
        <p:spPr>
          <a:xfrm>
            <a:off x="0" y="4329425"/>
            <a:ext cx="9038400" cy="788100"/>
          </a:xfrm>
          <a:prstGeom prst="rect">
            <a:avLst/>
          </a:prstGeom>
        </p:spPr>
        <p:txBody>
          <a:bodyPr spcFirstLastPara="1" wrap="square" lIns="34275" tIns="34275" rIns="34275" bIns="34275" anchor="t" anchorCtr="0">
            <a:noAutofit/>
          </a:bodyPr>
          <a:lstStyle/>
          <a:p>
            <a:pPr marL="457200" lvl="0" indent="0" algn="ctr" rtl="0">
              <a:spcBef>
                <a:spcPts val="800"/>
              </a:spcBef>
              <a:spcAft>
                <a:spcPts val="0"/>
              </a:spcAft>
              <a:buNone/>
            </a:pPr>
            <a:r>
              <a:rPr lang="en" b="1">
                <a:solidFill>
                  <a:schemeClr val="dk1"/>
                </a:solidFill>
                <a:latin typeface="Times New Roman"/>
                <a:ea typeface="Times New Roman"/>
                <a:cs typeface="Times New Roman"/>
                <a:sym typeface="Times New Roman"/>
              </a:rPr>
              <a:t>Answer: </a:t>
            </a:r>
            <a:r>
              <a:rPr lang="en" b="1">
                <a:solidFill>
                  <a:srgbClr val="FF0000"/>
                </a:solidFill>
                <a:latin typeface="Times New Roman"/>
                <a:ea typeface="Times New Roman"/>
                <a:cs typeface="Times New Roman"/>
                <a:sym typeface="Times New Roman"/>
              </a:rPr>
              <a:t>NOT SURE</a:t>
            </a:r>
            <a:endParaRPr sz="18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cxnSp>
        <p:nvCxnSpPr>
          <p:cNvPr id="256" name="Google Shape;256;p45"/>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257" name="Google Shape;257;p45"/>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258" name="Google Shape;258;p45"/>
          <p:cNvSpPr/>
          <p:nvPr/>
        </p:nvSpPr>
        <p:spPr>
          <a:xfrm>
            <a:off x="184609" y="215188"/>
            <a:ext cx="7136400" cy="3621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rgbClr val="000000"/>
              </a:buClr>
              <a:buSzPts val="2100"/>
              <a:buFont typeface="Times New Roman"/>
              <a:buNone/>
            </a:pPr>
            <a:r>
              <a:rPr lang="en" sz="2100" b="1">
                <a:latin typeface="Times New Roman"/>
                <a:ea typeface="Times New Roman"/>
                <a:cs typeface="Times New Roman"/>
                <a:sym typeface="Times New Roman"/>
              </a:rPr>
              <a:t>Conclusion</a:t>
            </a:r>
            <a:endParaRPr sz="1800"/>
          </a:p>
        </p:txBody>
      </p:sp>
      <p:sp>
        <p:nvSpPr>
          <p:cNvPr id="259" name="Google Shape;259;p45"/>
          <p:cNvSpPr txBox="1"/>
          <p:nvPr/>
        </p:nvSpPr>
        <p:spPr>
          <a:xfrm>
            <a:off x="111125" y="771475"/>
            <a:ext cx="8793300" cy="4078800"/>
          </a:xfrm>
          <a:prstGeom prst="rect">
            <a:avLst/>
          </a:prstGeom>
          <a:noFill/>
          <a:ln>
            <a:noFill/>
          </a:ln>
        </p:spPr>
        <p:txBody>
          <a:bodyPr spcFirstLastPara="1" wrap="square" lIns="91425" tIns="91425" rIns="91425" bIns="91425" anchor="t" anchorCtr="0">
            <a:noAutofit/>
          </a:bodyPr>
          <a:lstStyle/>
          <a:p>
            <a:pPr marL="457200" lvl="0" indent="-342900" algn="just" rtl="0">
              <a:lnSpc>
                <a:spcPct val="115000"/>
              </a:lnSpc>
              <a:spcBef>
                <a:spcPts val="0"/>
              </a:spcBef>
              <a:spcAft>
                <a:spcPts val="0"/>
              </a:spcAft>
              <a:buClr>
                <a:schemeClr val="dk1"/>
              </a:buClr>
              <a:buSzPts val="1800"/>
              <a:buFont typeface="Calibri"/>
              <a:buAutoNum type="arabicPeriod"/>
            </a:pPr>
            <a:r>
              <a:rPr lang="en" sz="1800">
                <a:solidFill>
                  <a:schemeClr val="dk1"/>
                </a:solidFill>
                <a:latin typeface="Calibri"/>
                <a:ea typeface="Calibri"/>
                <a:cs typeface="Calibri"/>
                <a:sym typeface="Calibri"/>
              </a:rPr>
              <a:t>Intermittent Intent Inference has </a:t>
            </a:r>
            <a:r>
              <a:rPr lang="en" sz="1800" b="1">
                <a:solidFill>
                  <a:schemeClr val="dk1"/>
                </a:solidFill>
                <a:latin typeface="Calibri"/>
                <a:ea typeface="Calibri"/>
                <a:cs typeface="Calibri"/>
                <a:sym typeface="Calibri"/>
              </a:rPr>
              <a:t>comparable performance</a:t>
            </a:r>
            <a:r>
              <a:rPr lang="en" sz="1800">
                <a:solidFill>
                  <a:schemeClr val="dk1"/>
                </a:solidFill>
                <a:latin typeface="Calibri"/>
                <a:ea typeface="Calibri"/>
                <a:cs typeface="Calibri"/>
                <a:sym typeface="Calibri"/>
              </a:rPr>
              <a:t> to Empathetic Intent Inference done at every time step</a:t>
            </a:r>
            <a:endParaRPr sz="1800">
              <a:solidFill>
                <a:schemeClr val="dk1"/>
              </a:solidFill>
              <a:latin typeface="Calibri"/>
              <a:ea typeface="Calibri"/>
              <a:cs typeface="Calibri"/>
              <a:sym typeface="Calibri"/>
            </a:endParaRPr>
          </a:p>
          <a:p>
            <a:pPr marL="457200" lvl="0" indent="-342900" algn="just" rtl="0">
              <a:lnSpc>
                <a:spcPct val="115000"/>
              </a:lnSpc>
              <a:spcBef>
                <a:spcPts val="0"/>
              </a:spcBef>
              <a:spcAft>
                <a:spcPts val="0"/>
              </a:spcAft>
              <a:buClr>
                <a:schemeClr val="dk1"/>
              </a:buClr>
              <a:buSzPts val="1800"/>
              <a:buFont typeface="Calibri"/>
              <a:buAutoNum type="arabicPeriod"/>
            </a:pPr>
            <a:r>
              <a:rPr lang="en" sz="1800">
                <a:solidFill>
                  <a:schemeClr val="dk1"/>
                </a:solidFill>
                <a:latin typeface="Calibri"/>
                <a:ea typeface="Calibri"/>
                <a:cs typeface="Calibri"/>
                <a:sym typeface="Calibri"/>
              </a:rPr>
              <a:t>Significant improvements are seen in </a:t>
            </a:r>
            <a:r>
              <a:rPr lang="en" sz="1800" b="1">
                <a:solidFill>
                  <a:schemeClr val="dk1"/>
                </a:solidFill>
                <a:latin typeface="Calibri"/>
                <a:ea typeface="Calibri"/>
                <a:cs typeface="Calibri"/>
                <a:sym typeface="Calibri"/>
              </a:rPr>
              <a:t>memory</a:t>
            </a:r>
            <a:r>
              <a:rPr lang="en" sz="1800">
                <a:solidFill>
                  <a:schemeClr val="dk1"/>
                </a:solidFill>
                <a:latin typeface="Calibri"/>
                <a:ea typeface="Calibri"/>
                <a:cs typeface="Calibri"/>
                <a:sym typeface="Calibri"/>
              </a:rPr>
              <a:t> used for algorithm and </a:t>
            </a:r>
            <a:r>
              <a:rPr lang="en" sz="1800" b="1">
                <a:solidFill>
                  <a:schemeClr val="dk1"/>
                </a:solidFill>
                <a:latin typeface="Calibri"/>
                <a:ea typeface="Calibri"/>
                <a:cs typeface="Calibri"/>
                <a:sym typeface="Calibri"/>
              </a:rPr>
              <a:t>time</a:t>
            </a:r>
            <a:r>
              <a:rPr lang="en" sz="1800">
                <a:solidFill>
                  <a:schemeClr val="dk1"/>
                </a:solidFill>
                <a:latin typeface="Calibri"/>
                <a:ea typeface="Calibri"/>
                <a:cs typeface="Calibri"/>
                <a:sym typeface="Calibri"/>
              </a:rPr>
              <a:t> for processing compared to baseline algorithms</a:t>
            </a:r>
            <a:endParaRPr sz="1800">
              <a:solidFill>
                <a:schemeClr val="dk1"/>
              </a:solidFill>
              <a:latin typeface="Calibri"/>
              <a:ea typeface="Calibri"/>
              <a:cs typeface="Calibri"/>
              <a:sym typeface="Calibri"/>
            </a:endParaRPr>
          </a:p>
          <a:p>
            <a:pPr marL="457200" lvl="0" indent="-342900" algn="just" rtl="0">
              <a:lnSpc>
                <a:spcPct val="115000"/>
              </a:lnSpc>
              <a:spcBef>
                <a:spcPts val="0"/>
              </a:spcBef>
              <a:spcAft>
                <a:spcPts val="0"/>
              </a:spcAft>
              <a:buClr>
                <a:schemeClr val="dk1"/>
              </a:buClr>
              <a:buSzPts val="1800"/>
              <a:buFont typeface="Calibri"/>
              <a:buAutoNum type="arabicPeriod"/>
            </a:pPr>
            <a:r>
              <a:rPr lang="en" sz="1800">
                <a:solidFill>
                  <a:schemeClr val="dk1"/>
                </a:solidFill>
                <a:latin typeface="Calibri"/>
                <a:ea typeface="Calibri"/>
                <a:cs typeface="Calibri"/>
                <a:sym typeface="Calibri"/>
              </a:rPr>
              <a:t>In safety critical cases, intermittent intent inference shows </a:t>
            </a:r>
            <a:r>
              <a:rPr lang="en" sz="1800" b="1">
                <a:solidFill>
                  <a:schemeClr val="dk1"/>
                </a:solidFill>
                <a:latin typeface="Calibri"/>
                <a:ea typeface="Calibri"/>
                <a:cs typeface="Calibri"/>
                <a:sym typeface="Calibri"/>
              </a:rPr>
              <a:t>inverse relationship between inference ratio and rate of collision</a:t>
            </a:r>
            <a:r>
              <a:rPr lang="en" sz="1800">
                <a:solidFill>
                  <a:schemeClr val="dk1"/>
                </a:solidFill>
                <a:latin typeface="Calibri"/>
                <a:ea typeface="Calibri"/>
                <a:cs typeface="Calibri"/>
                <a:sym typeface="Calibri"/>
              </a:rPr>
              <a:t>.</a:t>
            </a:r>
            <a:endParaRPr sz="1800">
              <a:solidFill>
                <a:schemeClr val="dk1"/>
              </a:solidFill>
              <a:latin typeface="Calibri"/>
              <a:ea typeface="Calibri"/>
              <a:cs typeface="Calibri"/>
              <a:sym typeface="Calibri"/>
            </a:endParaRPr>
          </a:p>
          <a:p>
            <a:pPr marL="914400" lvl="0" indent="0" algn="just" rtl="0">
              <a:lnSpc>
                <a:spcPct val="115000"/>
              </a:lnSpc>
              <a:spcBef>
                <a:spcPts val="1600"/>
              </a:spcBef>
              <a:spcAft>
                <a:spcPts val="0"/>
              </a:spcAft>
              <a:buNone/>
            </a:pPr>
            <a:endParaRPr sz="1800">
              <a:solidFill>
                <a:schemeClr val="dk1"/>
              </a:solidFill>
              <a:latin typeface="Calibri"/>
              <a:ea typeface="Calibri"/>
              <a:cs typeface="Calibri"/>
              <a:sym typeface="Calibri"/>
            </a:endParaRPr>
          </a:p>
          <a:p>
            <a:pPr marL="457200" lvl="0" indent="0" algn="just" rtl="0">
              <a:lnSpc>
                <a:spcPct val="115000"/>
              </a:lnSpc>
              <a:spcBef>
                <a:spcPts val="1600"/>
              </a:spcBef>
              <a:spcAft>
                <a:spcPts val="0"/>
              </a:spcAft>
              <a:buNone/>
            </a:pPr>
            <a:endParaRPr sz="1800">
              <a:solidFill>
                <a:schemeClr val="dk1"/>
              </a:solidFill>
              <a:latin typeface="Calibri"/>
              <a:ea typeface="Calibri"/>
              <a:cs typeface="Calibri"/>
              <a:sym typeface="Calibri"/>
            </a:endParaRPr>
          </a:p>
          <a:p>
            <a:pPr marL="0" lvl="0" indent="0" algn="just" rtl="0">
              <a:lnSpc>
                <a:spcPct val="115000"/>
              </a:lnSpc>
              <a:spcBef>
                <a:spcPts val="1600"/>
              </a:spcBef>
              <a:spcAft>
                <a:spcPts val="0"/>
              </a:spcAft>
              <a:buNone/>
            </a:pPr>
            <a:endParaRPr sz="1800">
              <a:latin typeface="Calibri"/>
              <a:ea typeface="Calibri"/>
              <a:cs typeface="Calibri"/>
              <a:sym typeface="Calibri"/>
            </a:endParaRPr>
          </a:p>
          <a:p>
            <a:pPr marL="0" lvl="0" indent="0" algn="just" rtl="0">
              <a:lnSpc>
                <a:spcPct val="115000"/>
              </a:lnSpc>
              <a:spcBef>
                <a:spcPts val="1600"/>
              </a:spcBef>
              <a:spcAft>
                <a:spcPts val="0"/>
              </a:spcAft>
              <a:buClr>
                <a:schemeClr val="dk1"/>
              </a:buClr>
              <a:buSzPts val="1100"/>
              <a:buFont typeface="Arial"/>
              <a:buNone/>
            </a:pPr>
            <a:endParaRPr sz="1800" b="1">
              <a:latin typeface="Calibri"/>
              <a:ea typeface="Calibri"/>
              <a:cs typeface="Calibri"/>
              <a:sym typeface="Calibri"/>
            </a:endParaRPr>
          </a:p>
          <a:p>
            <a:pPr marL="0" lvl="0" indent="0" algn="just" rtl="0">
              <a:lnSpc>
                <a:spcPct val="115000"/>
              </a:lnSpc>
              <a:spcBef>
                <a:spcPts val="1600"/>
              </a:spcBef>
              <a:spcAft>
                <a:spcPts val="1600"/>
              </a:spcAft>
              <a:buNone/>
            </a:pPr>
            <a:endParaRPr sz="1800">
              <a:latin typeface="Calibri"/>
              <a:ea typeface="Calibri"/>
              <a:cs typeface="Calibri"/>
              <a:sym typeface="Calibri"/>
            </a:endParaRPr>
          </a:p>
        </p:txBody>
      </p:sp>
      <p:pic>
        <p:nvPicPr>
          <p:cNvPr id="260" name="Google Shape;260;p45"/>
          <p:cNvPicPr preferRelativeResize="0"/>
          <p:nvPr/>
        </p:nvPicPr>
        <p:blipFill>
          <a:blip r:embed="rId3">
            <a:alphaModFix/>
          </a:blip>
          <a:stretch>
            <a:fillRect/>
          </a:stretch>
        </p:blipFill>
        <p:spPr>
          <a:xfrm rot="10800000">
            <a:off x="-31" y="17"/>
            <a:ext cx="9117074" cy="241175"/>
          </a:xfrm>
          <a:prstGeom prst="rect">
            <a:avLst/>
          </a:prstGeom>
          <a:noFill/>
          <a:ln>
            <a:noFill/>
          </a:ln>
        </p:spPr>
      </p:pic>
      <p:sp>
        <p:nvSpPr>
          <p:cNvPr id="261" name="Google Shape;261;p45"/>
          <p:cNvSpPr txBox="1"/>
          <p:nvPr/>
        </p:nvSpPr>
        <p:spPr>
          <a:xfrm>
            <a:off x="0" y="0"/>
            <a:ext cx="7009200" cy="276900"/>
          </a:xfrm>
          <a:prstGeom prst="rect">
            <a:avLst/>
          </a:prstGeom>
          <a:noFill/>
          <a:ln>
            <a:noFill/>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en" sz="600">
                <a:solidFill>
                  <a:srgbClr val="FFFFFF"/>
                </a:solidFill>
              </a:rPr>
              <a:t>When Shall I Estimate Your Intent? Costs and Benefits of Intent Inference in Multi-Agent Interactions</a:t>
            </a:r>
            <a:r>
              <a:rPr lang="en" sz="600" i="1">
                <a:solidFill>
                  <a:srgbClr val="FFFFFF"/>
                </a:solidFill>
                <a:latin typeface="Georgia"/>
                <a:ea typeface="Georgia"/>
                <a:cs typeface="Georgia"/>
                <a:sym typeface="Georgia"/>
              </a:rPr>
              <a:t> | </a:t>
            </a:r>
            <a:r>
              <a:rPr lang="en" sz="600">
                <a:solidFill>
                  <a:srgbClr val="FFFFFF"/>
                </a:solidFill>
              </a:rPr>
              <a:t>Conclusion</a:t>
            </a:r>
            <a:endParaRPr sz="600">
              <a:solidFill>
                <a:srgbClr val="FFFFFF"/>
              </a:solidFill>
            </a:endParaRPr>
          </a:p>
        </p:txBody>
      </p:sp>
      <p:pic>
        <p:nvPicPr>
          <p:cNvPr id="262" name="Google Shape;262;p45"/>
          <p:cNvPicPr preferRelativeResize="0"/>
          <p:nvPr/>
        </p:nvPicPr>
        <p:blipFill rotWithShape="1">
          <a:blip r:embed="rId4">
            <a:alphaModFix/>
          </a:blip>
          <a:srcRect/>
          <a:stretch/>
        </p:blipFill>
        <p:spPr>
          <a:xfrm>
            <a:off x="7010751" y="261800"/>
            <a:ext cx="2011848" cy="362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cxnSp>
        <p:nvCxnSpPr>
          <p:cNvPr id="267" name="Google Shape;267;p46"/>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268" name="Google Shape;268;p46"/>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269" name="Google Shape;269;p46"/>
          <p:cNvSpPr txBox="1">
            <a:spLocks noGrp="1"/>
          </p:cNvSpPr>
          <p:nvPr>
            <p:ph type="sldNum" idx="12"/>
          </p:nvPr>
        </p:nvSpPr>
        <p:spPr>
          <a:xfrm>
            <a:off x="8377296" y="4803225"/>
            <a:ext cx="258600" cy="201900"/>
          </a:xfrm>
          <a:prstGeom prst="rect">
            <a:avLst/>
          </a:prstGeom>
          <a:noFill/>
          <a:ln>
            <a:noFill/>
          </a:ln>
        </p:spPr>
        <p:txBody>
          <a:bodyPr spcFirstLastPara="1" wrap="square" lIns="34275" tIns="34275" rIns="34275" bIns="34275" anchor="ctr" anchorCtr="0">
            <a:noAutofit/>
          </a:bodyPr>
          <a:lstStyle/>
          <a:p>
            <a:pPr marL="0" lvl="0" indent="0" algn="r" rtl="0">
              <a:spcBef>
                <a:spcPts val="0"/>
              </a:spcBef>
              <a:spcAft>
                <a:spcPts val="0"/>
              </a:spcAft>
              <a:buClr>
                <a:srgbClr val="888888"/>
              </a:buClr>
              <a:buSzPts val="900"/>
              <a:buFont typeface="Calibri"/>
              <a:buNone/>
            </a:pPr>
            <a:fld id="{00000000-1234-1234-1234-123412341234}" type="slidenum">
              <a:rPr lang="en"/>
              <a:t>8</a:t>
            </a:fld>
            <a:endParaRPr/>
          </a:p>
        </p:txBody>
      </p:sp>
      <p:pic>
        <p:nvPicPr>
          <p:cNvPr id="270" name="Google Shape;270;p46"/>
          <p:cNvPicPr preferRelativeResize="0"/>
          <p:nvPr/>
        </p:nvPicPr>
        <p:blipFill rotWithShape="1">
          <a:blip r:embed="rId3">
            <a:alphaModFix/>
          </a:blip>
          <a:srcRect/>
          <a:stretch/>
        </p:blipFill>
        <p:spPr>
          <a:xfrm>
            <a:off x="7010751" y="261800"/>
            <a:ext cx="2011848" cy="362100"/>
          </a:xfrm>
          <a:prstGeom prst="rect">
            <a:avLst/>
          </a:prstGeom>
          <a:noFill/>
          <a:ln>
            <a:noFill/>
          </a:ln>
        </p:spPr>
      </p:pic>
      <p:sp>
        <p:nvSpPr>
          <p:cNvPr id="271" name="Google Shape;271;p46"/>
          <p:cNvSpPr txBox="1"/>
          <p:nvPr/>
        </p:nvSpPr>
        <p:spPr>
          <a:xfrm>
            <a:off x="207136" y="1033951"/>
            <a:ext cx="6619200" cy="646200"/>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None/>
            </a:pPr>
            <a:r>
              <a:rPr lang="en" sz="1200">
                <a:solidFill>
                  <a:srgbClr val="FFFFFF"/>
                </a:solidFill>
                <a:latin typeface="Calibri"/>
                <a:ea typeface="Calibri"/>
                <a:cs typeface="Calibri"/>
                <a:sym typeface="Calibri"/>
              </a:rPr>
              <a:t>February 27-28, 2020  |  ARLINGTON, VIRGINIA</a:t>
            </a:r>
            <a:endParaRPr sz="1800">
              <a:solidFill>
                <a:srgbClr val="000000"/>
              </a:solidFill>
              <a:latin typeface="Calibri"/>
              <a:ea typeface="Calibri"/>
              <a:cs typeface="Calibri"/>
              <a:sym typeface="Calibri"/>
            </a:endParaRPr>
          </a:p>
        </p:txBody>
      </p:sp>
      <p:sp>
        <p:nvSpPr>
          <p:cNvPr id="272" name="Google Shape;272;p46"/>
          <p:cNvSpPr txBox="1"/>
          <p:nvPr/>
        </p:nvSpPr>
        <p:spPr>
          <a:xfrm>
            <a:off x="117900" y="957100"/>
            <a:ext cx="8908200" cy="539100"/>
          </a:xfrm>
          <a:prstGeom prst="rect">
            <a:avLst/>
          </a:prstGeom>
          <a:noFill/>
          <a:ln>
            <a:noFill/>
          </a:ln>
        </p:spPr>
        <p:txBody>
          <a:bodyPr spcFirstLastPara="1" wrap="square" lIns="68575" tIns="34275" rIns="68575" bIns="34275" anchor="t" anchorCtr="0">
            <a:noAutofit/>
          </a:bodyPr>
          <a:lstStyle/>
          <a:p>
            <a:pPr marL="0" marR="0" lvl="0" indent="0" algn="ctr" rtl="0">
              <a:lnSpc>
                <a:spcPct val="115000"/>
              </a:lnSpc>
              <a:spcBef>
                <a:spcPts val="500"/>
              </a:spcBef>
              <a:spcAft>
                <a:spcPts val="0"/>
              </a:spcAft>
              <a:buNone/>
            </a:pPr>
            <a:r>
              <a:rPr lang="en" sz="2400">
                <a:latin typeface="Calibri"/>
                <a:ea typeface="Calibri"/>
                <a:cs typeface="Calibri"/>
                <a:sym typeface="Calibri"/>
              </a:rPr>
              <a:t>Thank you </a:t>
            </a:r>
            <a:endParaRPr sz="1750">
              <a:latin typeface="Calibri"/>
              <a:ea typeface="Calibri"/>
              <a:cs typeface="Calibri"/>
              <a:sym typeface="Calibri"/>
            </a:endParaRPr>
          </a:p>
          <a:p>
            <a:pPr marL="0" marR="0" lvl="0" indent="0" algn="l" rtl="0">
              <a:lnSpc>
                <a:spcPct val="115000"/>
              </a:lnSpc>
              <a:spcBef>
                <a:spcPts val="500"/>
              </a:spcBef>
              <a:spcAft>
                <a:spcPts val="0"/>
              </a:spcAft>
              <a:buNone/>
            </a:pPr>
            <a:endParaRPr sz="1350">
              <a:solidFill>
                <a:srgbClr val="000000"/>
              </a:solidFill>
              <a:latin typeface="Calibri"/>
              <a:ea typeface="Calibri"/>
              <a:cs typeface="Calibri"/>
              <a:sym typeface="Calibri"/>
            </a:endParaRPr>
          </a:p>
        </p:txBody>
      </p:sp>
      <p:sp>
        <p:nvSpPr>
          <p:cNvPr id="273" name="Google Shape;273;p46"/>
          <p:cNvSpPr/>
          <p:nvPr/>
        </p:nvSpPr>
        <p:spPr>
          <a:xfrm>
            <a:off x="1660551" y="3037548"/>
            <a:ext cx="1089900" cy="11628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3300"/>
          </a:p>
        </p:txBody>
      </p:sp>
      <p:sp>
        <p:nvSpPr>
          <p:cNvPr id="274" name="Google Shape;274;p46"/>
          <p:cNvSpPr txBox="1"/>
          <p:nvPr/>
        </p:nvSpPr>
        <p:spPr>
          <a:xfrm>
            <a:off x="2874300" y="3121250"/>
            <a:ext cx="5355300" cy="1639200"/>
          </a:xfrm>
          <a:prstGeom prst="rect">
            <a:avLst/>
          </a:prstGeom>
          <a:noFill/>
          <a:ln>
            <a:noFill/>
          </a:ln>
        </p:spPr>
        <p:txBody>
          <a:bodyPr spcFirstLastPara="1" wrap="square" lIns="91425" tIns="91425" rIns="91425" bIns="91425" anchor="t" anchorCtr="0">
            <a:spAutoFit/>
          </a:bodyPr>
          <a:lstStyle/>
          <a:p>
            <a:pPr marL="158743" lvl="0" indent="0" algn="l" rtl="0">
              <a:spcBef>
                <a:spcPts val="0"/>
              </a:spcBef>
              <a:spcAft>
                <a:spcPts val="0"/>
              </a:spcAft>
              <a:buNone/>
            </a:pPr>
            <a:r>
              <a:rPr lang="en" sz="1350" dirty="0">
                <a:solidFill>
                  <a:schemeClr val="dk1"/>
                </a:solidFill>
                <a:latin typeface="Calibri"/>
                <a:ea typeface="Calibri"/>
                <a:cs typeface="Calibri"/>
                <a:sym typeface="Calibri"/>
              </a:rPr>
              <a:t>This material is based on the work supported in part by the National Science Foundation (NSF) under NSF Award Number 1925403. Any opinions, findings and conclusions, or recommendations expressed in this material are those of the author(s) and, do not necessarily reflect those of the NSF.</a:t>
            </a:r>
            <a:endParaRPr sz="1350" dirty="0">
              <a:solidFill>
                <a:schemeClr val="dk1"/>
              </a:solidFill>
              <a:latin typeface="Calibri"/>
              <a:ea typeface="Calibri"/>
              <a:cs typeface="Calibri"/>
              <a:sym typeface="Calibri"/>
            </a:endParaRPr>
          </a:p>
          <a:p>
            <a:pPr marL="158743" lvl="0" indent="0" algn="l" rtl="0">
              <a:spcBef>
                <a:spcPts val="0"/>
              </a:spcBef>
              <a:spcAft>
                <a:spcPts val="0"/>
              </a:spcAft>
              <a:buClr>
                <a:schemeClr val="lt1"/>
              </a:buClr>
              <a:buSzPts val="3600"/>
              <a:buFont typeface="Arial"/>
              <a:buNone/>
            </a:pPr>
            <a:endParaRPr sz="1350" dirty="0">
              <a:solidFill>
                <a:schemeClr val="dk1"/>
              </a:solidFill>
              <a:latin typeface="Calibri"/>
              <a:ea typeface="Calibri"/>
              <a:cs typeface="Calibri"/>
              <a:sym typeface="Calibri"/>
            </a:endParaRPr>
          </a:p>
          <a:p>
            <a:pPr marL="158743" lvl="0" indent="0" algn="l" rtl="0">
              <a:spcBef>
                <a:spcPts val="0"/>
              </a:spcBef>
              <a:spcAft>
                <a:spcPts val="0"/>
              </a:spcAft>
              <a:buClr>
                <a:schemeClr val="lt1"/>
              </a:buClr>
              <a:buSzPts val="3600"/>
              <a:buFont typeface="Arial"/>
              <a:buNone/>
            </a:pPr>
            <a:endParaRPr sz="1350" dirty="0">
              <a:solidFill>
                <a:schemeClr val="dk1"/>
              </a:solidFill>
              <a:latin typeface="Calibri"/>
              <a:ea typeface="Calibri"/>
              <a:cs typeface="Calibri"/>
              <a:sym typeface="Calibri"/>
            </a:endParaRPr>
          </a:p>
        </p:txBody>
      </p:sp>
      <p:pic>
        <p:nvPicPr>
          <p:cNvPr id="275" name="Google Shape;275;p46"/>
          <p:cNvPicPr preferRelativeResize="0"/>
          <p:nvPr/>
        </p:nvPicPr>
        <p:blipFill rotWithShape="1">
          <a:blip r:embed="rId3">
            <a:alphaModFix/>
          </a:blip>
          <a:srcRect/>
          <a:stretch/>
        </p:blipFill>
        <p:spPr>
          <a:xfrm>
            <a:off x="495500" y="1859088"/>
            <a:ext cx="3420001" cy="615600"/>
          </a:xfrm>
          <a:prstGeom prst="rect">
            <a:avLst/>
          </a:prstGeom>
          <a:noFill/>
          <a:ln>
            <a:noFill/>
          </a:ln>
        </p:spPr>
      </p:pic>
      <p:sp>
        <p:nvSpPr>
          <p:cNvPr id="276" name="Google Shape;276;p46"/>
          <p:cNvSpPr txBox="1"/>
          <p:nvPr/>
        </p:nvSpPr>
        <p:spPr>
          <a:xfrm>
            <a:off x="4133850" y="1753200"/>
            <a:ext cx="4075200" cy="1231500"/>
          </a:xfrm>
          <a:prstGeom prst="rect">
            <a:avLst/>
          </a:prstGeom>
          <a:noFill/>
          <a:ln>
            <a:noFill/>
          </a:ln>
        </p:spPr>
        <p:txBody>
          <a:bodyPr spcFirstLastPara="1" wrap="square" lIns="91425" tIns="91425" rIns="91425" bIns="91425" anchor="t" anchorCtr="0">
            <a:spAutoFit/>
          </a:bodyPr>
          <a:lstStyle/>
          <a:p>
            <a:pPr marL="158743" lvl="0" indent="0" algn="l" rtl="0">
              <a:spcBef>
                <a:spcPts val="0"/>
              </a:spcBef>
              <a:spcAft>
                <a:spcPts val="0"/>
              </a:spcAft>
              <a:buNone/>
            </a:pPr>
            <a:r>
              <a:rPr lang="en"/>
              <a:t>Sunny Amatya (</a:t>
            </a:r>
            <a:r>
              <a:rPr lang="en" sz="1350" u="sng">
                <a:solidFill>
                  <a:schemeClr val="hlink"/>
                </a:solidFill>
                <a:latin typeface="Calibri"/>
                <a:ea typeface="Calibri"/>
                <a:cs typeface="Calibri"/>
                <a:sym typeface="Calibri"/>
                <a:hlinkClick r:id="rId5"/>
              </a:rPr>
              <a:t>Samatya@asu.edu</a:t>
            </a:r>
            <a:r>
              <a:rPr lang="en" sz="1350">
                <a:solidFill>
                  <a:schemeClr val="dk1"/>
                </a:solidFill>
                <a:latin typeface="Calibri"/>
                <a:ea typeface="Calibri"/>
                <a:cs typeface="Calibri"/>
                <a:sym typeface="Calibri"/>
              </a:rPr>
              <a:t>)</a:t>
            </a:r>
            <a:endParaRPr sz="1350">
              <a:solidFill>
                <a:schemeClr val="dk1"/>
              </a:solidFill>
              <a:latin typeface="Calibri"/>
              <a:ea typeface="Calibri"/>
              <a:cs typeface="Calibri"/>
              <a:sym typeface="Calibri"/>
            </a:endParaRPr>
          </a:p>
          <a:p>
            <a:pPr marL="158743" lvl="0" indent="0" algn="l" rtl="0">
              <a:spcBef>
                <a:spcPts val="0"/>
              </a:spcBef>
              <a:spcAft>
                <a:spcPts val="0"/>
              </a:spcAft>
              <a:buClr>
                <a:schemeClr val="dk1"/>
              </a:buClr>
              <a:buSzPts val="1100"/>
              <a:buFont typeface="Arial"/>
              <a:buNone/>
            </a:pPr>
            <a:r>
              <a:rPr lang="en" sz="1350">
                <a:solidFill>
                  <a:schemeClr val="dk1"/>
                </a:solidFill>
                <a:latin typeface="Calibri"/>
                <a:ea typeface="Calibri"/>
                <a:cs typeface="Calibri"/>
                <a:sym typeface="Calibri"/>
              </a:rPr>
              <a:t>Wenlong Zhang (</a:t>
            </a:r>
            <a:r>
              <a:rPr lang="en" sz="1350" u="sng">
                <a:solidFill>
                  <a:schemeClr val="hlink"/>
                </a:solidFill>
                <a:latin typeface="Calibri"/>
                <a:ea typeface="Calibri"/>
                <a:cs typeface="Calibri"/>
                <a:sym typeface="Calibri"/>
                <a:hlinkClick r:id="rId6"/>
              </a:rPr>
              <a:t>Wenlong.Zhang@asu.edu</a:t>
            </a:r>
            <a:r>
              <a:rPr lang="en" sz="1350">
                <a:solidFill>
                  <a:schemeClr val="dk1"/>
                </a:solidFill>
                <a:latin typeface="Calibri"/>
                <a:ea typeface="Calibri"/>
                <a:cs typeface="Calibri"/>
                <a:sym typeface="Calibri"/>
              </a:rPr>
              <a:t>)</a:t>
            </a:r>
            <a:endParaRPr sz="1350">
              <a:solidFill>
                <a:schemeClr val="dk1"/>
              </a:solidFill>
              <a:latin typeface="Calibri"/>
              <a:ea typeface="Calibri"/>
              <a:cs typeface="Calibri"/>
              <a:sym typeface="Calibri"/>
            </a:endParaRPr>
          </a:p>
          <a:p>
            <a:pPr marL="158743" lvl="0" indent="0" algn="l" rtl="0">
              <a:spcBef>
                <a:spcPts val="0"/>
              </a:spcBef>
              <a:spcAft>
                <a:spcPts val="0"/>
              </a:spcAft>
              <a:buNone/>
            </a:pPr>
            <a:r>
              <a:rPr lang="en" sz="1350" u="sng">
                <a:solidFill>
                  <a:schemeClr val="hlink"/>
                </a:solidFill>
                <a:latin typeface="Calibri"/>
                <a:ea typeface="Calibri"/>
                <a:cs typeface="Calibri"/>
                <a:sym typeface="Calibri"/>
                <a:hlinkClick r:id="rId7"/>
              </a:rPr>
              <a:t>https://home.riselab.info/</a:t>
            </a:r>
            <a:endParaRPr sz="1350">
              <a:solidFill>
                <a:schemeClr val="dk1"/>
              </a:solidFill>
              <a:latin typeface="Calibri"/>
              <a:ea typeface="Calibri"/>
              <a:cs typeface="Calibri"/>
              <a:sym typeface="Calibri"/>
            </a:endParaRPr>
          </a:p>
          <a:p>
            <a:pPr marL="158743" lvl="0" indent="0" algn="l" rtl="0">
              <a:spcBef>
                <a:spcPts val="0"/>
              </a:spcBef>
              <a:spcAft>
                <a:spcPts val="0"/>
              </a:spcAft>
              <a:buClr>
                <a:schemeClr val="dk1"/>
              </a:buClr>
              <a:buSzPts val="1100"/>
              <a:buFont typeface="Arial"/>
              <a:buNone/>
            </a:pPr>
            <a:r>
              <a:rPr lang="en" sz="1350" u="sng">
                <a:solidFill>
                  <a:schemeClr val="hlink"/>
                </a:solidFill>
                <a:latin typeface="Calibri"/>
                <a:ea typeface="Calibri"/>
                <a:cs typeface="Calibri"/>
                <a:sym typeface="Calibri"/>
                <a:hlinkClick r:id="rId8"/>
              </a:rPr>
              <a:t>https://home.riselab.info/nri.html</a:t>
            </a:r>
            <a:endParaRPr sz="1350">
              <a:solidFill>
                <a:schemeClr val="dk1"/>
              </a:solidFill>
              <a:latin typeface="Calibri"/>
              <a:ea typeface="Calibri"/>
              <a:cs typeface="Calibri"/>
              <a:sym typeface="Calibri"/>
            </a:endParaRPr>
          </a:p>
          <a:p>
            <a:pPr marL="158743" lvl="0" indent="0" algn="l" rtl="0">
              <a:spcBef>
                <a:spcPts val="0"/>
              </a:spcBef>
              <a:spcAft>
                <a:spcPts val="0"/>
              </a:spcAft>
              <a:buClr>
                <a:schemeClr val="lt1"/>
              </a:buClr>
              <a:buSzPts val="3600"/>
              <a:buFont typeface="Arial"/>
              <a:buNone/>
            </a:pPr>
            <a:endParaRPr sz="1350">
              <a:solidFill>
                <a:schemeClr val="dk1"/>
              </a:solidFill>
              <a:latin typeface="Calibri"/>
              <a:ea typeface="Calibri"/>
              <a:cs typeface="Calibri"/>
              <a:sym typeface="Calibri"/>
            </a:endParaRPr>
          </a:p>
        </p:txBody>
      </p:sp>
      <p:pic>
        <p:nvPicPr>
          <p:cNvPr id="277" name="Google Shape;277;p46"/>
          <p:cNvPicPr preferRelativeResize="0"/>
          <p:nvPr/>
        </p:nvPicPr>
        <p:blipFill>
          <a:blip r:embed="rId9">
            <a:alphaModFix/>
          </a:blip>
          <a:stretch>
            <a:fillRect/>
          </a:stretch>
        </p:blipFill>
        <p:spPr>
          <a:xfrm rot="10800000">
            <a:off x="-31" y="17"/>
            <a:ext cx="9117074" cy="241175"/>
          </a:xfrm>
          <a:prstGeom prst="rect">
            <a:avLst/>
          </a:prstGeom>
          <a:noFill/>
          <a:ln>
            <a:noFill/>
          </a:ln>
        </p:spPr>
      </p:pic>
      <p:sp>
        <p:nvSpPr>
          <p:cNvPr id="278" name="Google Shape;278;p46"/>
          <p:cNvSpPr txBox="1"/>
          <p:nvPr/>
        </p:nvSpPr>
        <p:spPr>
          <a:xfrm>
            <a:off x="0" y="0"/>
            <a:ext cx="7009200" cy="276900"/>
          </a:xfrm>
          <a:prstGeom prst="rect">
            <a:avLst/>
          </a:prstGeom>
          <a:noFill/>
          <a:ln>
            <a:noFill/>
          </a:ln>
        </p:spPr>
        <p:txBody>
          <a:bodyPr spcFirstLastPara="1" wrap="square" lIns="91425" tIns="91425" rIns="91425" bIns="91425" anchor="t" anchorCtr="0">
            <a:spAutoFit/>
          </a:bodyPr>
          <a:lstStyle/>
          <a:p>
            <a:pPr marL="12700" lvl="0" indent="0" algn="l" rtl="0">
              <a:lnSpc>
                <a:spcPct val="115000"/>
              </a:lnSpc>
              <a:spcBef>
                <a:spcPts val="100"/>
              </a:spcBef>
              <a:spcAft>
                <a:spcPts val="0"/>
              </a:spcAft>
              <a:buNone/>
            </a:pPr>
            <a:r>
              <a:rPr lang="en" sz="600">
                <a:solidFill>
                  <a:srgbClr val="FFFFFF"/>
                </a:solidFill>
              </a:rPr>
              <a:t>When Shall I Estimate Your Intent? Costs and Benefits of Intent Inference in Multi-Agent Interactions</a:t>
            </a:r>
            <a:endParaRPr sz="600">
              <a:solidFill>
                <a:srgbClr val="FFFFFF"/>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1119</TotalTime>
  <Words>649</Words>
  <Application>Microsoft Office PowerPoint</Application>
  <PresentationFormat>On-screen Show (16:9)</PresentationFormat>
  <Paragraphs>109</Paragraphs>
  <Slides>8</Slides>
  <Notes>8</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8</vt:i4>
      </vt:variant>
    </vt:vector>
  </HeadingPairs>
  <TitlesOfParts>
    <vt:vector size="16" baseType="lpstr">
      <vt:lpstr>Arial</vt:lpstr>
      <vt:lpstr>Calibri</vt:lpstr>
      <vt:lpstr>Georgia</vt:lpstr>
      <vt:lpstr>Noto Sans Symbols</vt:lpstr>
      <vt:lpstr>Times New Roman</vt:lpstr>
      <vt:lpstr>Simple Light</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Sunny Amatya</cp:lastModifiedBy>
  <cp:revision>3</cp:revision>
  <dcterms:modified xsi:type="dcterms:W3CDTF">2022-06-08T13:39:32Z</dcterms:modified>
</cp:coreProperties>
</file>